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FA4-B003-4716-A09A-59AD75116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83239-C594-46A6-8051-D233B32EB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19D56-2EB5-4142-BA0E-1AFBFADD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B6971-2F46-4BD0-8241-159D1EB3E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D6CEE-44A2-419B-9D34-6B2B68B2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5777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9E4AD-E614-475A-9A72-E2FC0C77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E0CD1-947D-4100-BBC3-279A4C966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DCAD-CF65-4E36-9BDE-CB7F8549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286D6-4755-4E81-B79F-660F2D03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FBDA4-0346-49B5-96CC-33A0BE6F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9122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35348F-2E0B-4D51-B1E1-AFE0D3284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87646-649D-4446-974F-84A031A52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4B978-4A63-49FD-B122-7D4F7AD2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95EE-70A3-4FA3-B723-B427C693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88598-F9E0-4DEF-B4EA-0540554A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17210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DEBB0-9070-4149-AD55-0B58606F8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EA5D7-A5F7-4021-8DCA-56A9C3533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C65E-47A7-48A2-A3E1-48DE45A8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B742-7339-4405-BC03-50900B7F0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0ACD1-7D71-4B45-8B15-875134EF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5601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C5F1-EF53-4195-AAEC-204FD65F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DD085-60B1-40FC-9B3F-7DE59EA5D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5403-00D9-4381-AD4F-D7B28454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CABD2-5325-4EE1-BE95-19BBDA4D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CDA3A-FB22-423A-9123-8CE7BD30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51861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5FDA-23F3-42D6-A956-3780843F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7E0C5-F718-495F-81B7-7D7BE534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9B053-0E81-4E19-A930-C3EE07F2D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0DB9A-D9A8-4B88-A7ED-80D746B6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2B460-F360-4482-A361-65FDA5CD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4BE8E8-18C7-4F65-BBD0-B23F560B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2559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04DE-CFFE-4E86-8EA7-BE7758E3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31678-C321-439C-AEB2-CE5113C1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419F7-1483-4207-B625-3F40A0300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A7C87-FACF-4031-A0C0-41FA258E0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A39FDA-9935-4AF1-8AD0-DA57508DE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51A01-C010-4EF6-B278-F9012BABE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6A28B-B0AB-44DA-822B-79F57BE1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501FA1-06EE-4FF4-B07B-99DF0C9D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30818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7249D-A72C-45F8-95FF-962DDA0B6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7A383-40D9-48BF-891E-22772A008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1F1E6-84C1-41F0-B17E-D46A15A2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D00D48-9B04-4141-8272-B436718C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07479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33015-C7E0-44DF-A2C3-400F6B4DA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E459FD-AB85-4DE2-A029-FA90AC0CC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944A85-0E3C-4D58-9082-CE224353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92161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C30E-0988-40EF-9800-694FD3C6A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8805C-71E5-4472-99C8-432970430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260C-4B12-46CC-946A-D0F6F29C8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319FA-3CDF-4FB2-8E6A-83D29FCD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96649-2045-4665-8735-762199ED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55312-C1D8-44DD-8D6F-6E64494CD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489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2043-8301-424A-AC40-1618AD6E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FB6B4-4FFD-41CA-BC94-4C962E46B3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E9F64-70E0-422A-AA3A-79725E2ED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E70E7-C6D7-4404-A831-3F7275D3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50AEEE-91B9-4194-8A3C-B1C8FD87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2FCB7-E9DB-429D-966C-D30B5161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61389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BBB9F-C054-40D1-80CB-D69C4C9E4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E456E-5C86-4B36-983F-15E74235E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2F12-26D7-45F1-B642-998605D42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94323-F02E-40EB-A501-4DE67094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D3CD1-8BD8-4B70-867E-40CB2AE16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7A3B2A-177A-4627-A19B-777140FC3782}"/>
              </a:ext>
            </a:extLst>
          </p:cNvPr>
          <p:cNvSpPr txBox="1"/>
          <p:nvPr/>
        </p:nvSpPr>
        <p:spPr>
          <a:xfrm>
            <a:off x="618226" y="1919377"/>
            <a:ext cx="10955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HEBREWS</a:t>
            </a: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Lesson 11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B096F3-FCF0-4962-87D7-3FC7E9FD6BD6}"/>
              </a:ext>
            </a:extLst>
          </p:cNvPr>
          <p:cNvSpPr txBox="1"/>
          <p:nvPr/>
        </p:nvSpPr>
        <p:spPr>
          <a:xfrm>
            <a:off x="6096000" y="4692770"/>
            <a:ext cx="54777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Global Association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978036239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480269-0010-4A33-BBE2-7277B3AAFE52}"/>
              </a:ext>
            </a:extLst>
          </p:cNvPr>
          <p:cNvSpPr txBox="1"/>
          <p:nvPr/>
        </p:nvSpPr>
        <p:spPr>
          <a:xfrm>
            <a:off x="603849" y="1690062"/>
            <a:ext cx="1098430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Our duty toward the church.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are to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“consider one another to provoke unto love and good works”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(10:24).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923639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D90625-81B8-4446-B05A-A955BAD414D2}"/>
              </a:ext>
            </a:extLst>
          </p:cNvPr>
          <p:cNvSpPr txBox="1"/>
          <p:nvPr/>
        </p:nvSpPr>
        <p:spPr>
          <a:xfrm>
            <a:off x="603849" y="551289"/>
            <a:ext cx="1098430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Failure to Hold Firm Will Bring Judgment (10:26-31)</a:t>
            </a:r>
          </a:p>
          <a:p>
            <a:pPr algn="ctr"/>
            <a:endParaRPr lang="en-US" sz="36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“For”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(10:26) connects the following warning to the forementioned duties and responsibilities. The implication of the passage is quite plain: </a:t>
            </a:r>
          </a:p>
          <a:p>
            <a:pPr algn="ctr"/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Negligence of Christian duty is a rather sure path to apostasy!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When we know to do good and</a:t>
            </a: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do it not, it becomes sin to us (James 4:17).</a:t>
            </a:r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989649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ECF10F-C079-4DA4-92CF-DC7343E0F98A}"/>
              </a:ext>
            </a:extLst>
          </p:cNvPr>
          <p:cNvSpPr txBox="1"/>
          <p:nvPr/>
        </p:nvSpPr>
        <p:spPr>
          <a:xfrm>
            <a:off x="603849" y="1012954"/>
            <a:ext cx="109843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“For if we sin </a:t>
            </a:r>
            <a:r>
              <a:rPr lang="en-US" sz="44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wilfully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(10:26) is closely related to the preceding verses.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abandon or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“forsake the assembling”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to abandon the faith the body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propagates.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constitutes a form of apostasy.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4293821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A5182E-7D1F-467C-A920-A66DB7404799}"/>
              </a:ext>
            </a:extLst>
          </p:cNvPr>
          <p:cNvSpPr txBox="1"/>
          <p:nvPr/>
        </p:nvSpPr>
        <p:spPr>
          <a:xfrm>
            <a:off x="603849" y="911497"/>
            <a:ext cx="1098430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“For if we sin </a:t>
            </a:r>
            <a:r>
              <a:rPr lang="en-US" sz="40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wilfully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. . . there </a:t>
            </a:r>
            <a:r>
              <a:rPr lang="en-US" sz="40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remaineth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no more sacrifice for sin.”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longer is the “sin offering” of the Levitical system available!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 is no means by which the believer can approach God justified. No sacrifice that can be offered will be efficacious;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“there </a:t>
            </a:r>
            <a:r>
              <a:rPr lang="en-US" sz="40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remaineth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no more sacrifice for sin.”</a:t>
            </a:r>
            <a:endParaRPr lang="en-US" sz="40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060386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0B39196-1305-4497-AD54-5F260D0D3522}"/>
              </a:ext>
            </a:extLst>
          </p:cNvPr>
          <p:cNvSpPr txBox="1"/>
          <p:nvPr/>
        </p:nvSpPr>
        <p:spPr>
          <a:xfrm>
            <a:off x="598098" y="612844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Does this mean that should one sin after he is born again, there is no hope for him?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Certainly not! It means, however,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has nothing to offer as an appeasement to a God offended by his sin.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we have “an high priest,” an “advocate”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(I John 2:1), and we must “throw” ourselves upon His mercy in full repentance and faith.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7027778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ADEB0C-319A-42E6-91C6-FEE4D14DC640}"/>
              </a:ext>
            </a:extLst>
          </p:cNvPr>
          <p:cNvSpPr txBox="1"/>
          <p:nvPr/>
        </p:nvSpPr>
        <p:spPr>
          <a:xfrm>
            <a:off x="598098" y="428178"/>
            <a:ext cx="1098430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writer of Hebrews points out that under the Mosaic law any Jew who lapsed into idolatry was to be stoned to death </a:t>
            </a:r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“transgressing God’s covenant.” </a:t>
            </a:r>
          </a:p>
          <a:p>
            <a:pPr algn="ctr"/>
            <a:endParaRPr lang="en-US" sz="3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Furthermore, this was admitted to be just, stern as it was (Deuteronomy 17:2-7). </a:t>
            </a:r>
          </a:p>
          <a:p>
            <a:pPr algn="ctr"/>
            <a:endParaRPr lang="en-US" sz="3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are not these who abandon, or apostate Christianity, guilty of a far greater sin (10:28-29)? </a:t>
            </a:r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Shouldn’t they receive even greater punishment? </a:t>
            </a:r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point was made, and he left the conclusion to the reader.</a:t>
            </a:r>
            <a:endParaRPr lang="en-US" sz="32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3232148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EC0766B-0EBB-49AF-B925-2306729C47F1}"/>
              </a:ext>
            </a:extLst>
          </p:cNvPr>
          <p:cNvSpPr txBox="1"/>
          <p:nvPr/>
        </p:nvSpPr>
        <p:spPr>
          <a:xfrm>
            <a:off x="603849" y="1351508"/>
            <a:ext cx="1098430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Thus, the apostle concluded in 2:3 the great central warning with words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are weighty and penetrating.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“How shall we escape, if we neglect so great salvation?”</a:t>
            </a:r>
            <a:endParaRPr lang="en-US" sz="44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0933555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70DA4B-9282-429D-BB44-13C3BDC67A39}"/>
              </a:ext>
            </a:extLst>
          </p:cNvPr>
          <p:cNvSpPr txBox="1"/>
          <p:nvPr/>
        </p:nvSpPr>
        <p:spPr>
          <a:xfrm>
            <a:off x="598098" y="612844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 Future Reward for Those Who Hold Firm (10:32-39)</a:t>
            </a:r>
          </a:p>
          <a:p>
            <a:pPr algn="ctr"/>
            <a:endParaRPr lang="en-US" sz="2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After the sharp, stinging words of warning, the writer again changes his voice and reminds the readers of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former days.” </a:t>
            </a:r>
          </a:p>
          <a:p>
            <a:pPr algn="ctr"/>
            <a:endParaRPr lang="en-US" sz="36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Their past had included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“afflictions,” “reproaches,” “bonds,”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spoiling of [their] goods.”</a:t>
            </a:r>
            <a:endParaRPr lang="en-US" sz="36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175268"/>
      </p:ext>
    </p:extLst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8046E4-5FAE-43E8-BE3B-3ED156A4F13E}"/>
              </a:ext>
            </a:extLst>
          </p:cNvPr>
          <p:cNvSpPr txBox="1"/>
          <p:nvPr/>
        </p:nvSpPr>
        <p:spPr>
          <a:xfrm>
            <a:off x="603849" y="474345"/>
            <a:ext cx="1098430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After referring to the past and the present, Paul held forth the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future rewards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these who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“live by faith”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refuse to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“draw back.” </a:t>
            </a:r>
          </a:p>
          <a:p>
            <a:pPr algn="ctr"/>
            <a:endParaRPr lang="en-US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a strong, reassuring tone, he closed the thought with the opening of another: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“But we are not of them who draw back unto perdition; but of them that believe to the saving of the soul”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(10:39).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622381"/>
      </p:ext>
    </p:extLst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5CBEF7-6441-4B1F-85DF-A2D458202DA2}"/>
              </a:ext>
            </a:extLst>
          </p:cNvPr>
          <p:cNvSpPr txBox="1"/>
          <p:nvPr/>
        </p:nvSpPr>
        <p:spPr>
          <a:xfrm>
            <a:off x="603849" y="698740"/>
            <a:ext cx="10984302" cy="3510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6683D8-4D0D-4DF0-B0EA-BB94F7EFD334}"/>
              </a:ext>
            </a:extLst>
          </p:cNvPr>
          <p:cNvSpPr txBox="1"/>
          <p:nvPr/>
        </p:nvSpPr>
        <p:spPr>
          <a:xfrm>
            <a:off x="598098" y="1351508"/>
            <a:ext cx="1098430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Here he emphatically urged a confidence of heart,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faith that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will lead one onward and inward.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fact, he introduced the theme that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faith is the principle of spiritual life.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244650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598098" y="2677805"/>
            <a:ext cx="109843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SUMMARY AND CONCLUSION OF</a:t>
            </a: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“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THE COMPARISON”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(10:1-39)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435056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B99F43-A911-4619-99F7-0271DA2A1D9B}"/>
              </a:ext>
            </a:extLst>
          </p:cNvPr>
          <p:cNvSpPr txBox="1"/>
          <p:nvPr/>
        </p:nvSpPr>
        <p:spPr>
          <a:xfrm>
            <a:off x="603849" y="335845"/>
            <a:ext cx="109843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Christ, the “Once for All” Sacrifice (10:1-10)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If under the Law, the apostle reasons,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“these sacrifices which they offered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year by year continually make the comers thereunto perfect”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(10:1),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“would they not have ceased to be offered?”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(10:2).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485837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89E2BD-EC00-473A-9862-9D0347663FF3}"/>
              </a:ext>
            </a:extLst>
          </p:cNvPr>
          <p:cNvSpPr txBox="1"/>
          <p:nvPr/>
        </p:nvSpPr>
        <p:spPr>
          <a:xfrm>
            <a:off x="684362" y="1012954"/>
            <a:ext cx="109843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was His will to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“take away the first,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he may establish the second”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(10:9).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And, under the second or new covenant,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“we are sanctified through the offering . . . once for all.”</a:t>
            </a:r>
            <a:endParaRPr lang="en-US" sz="44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615813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C64FC4-B2E9-4CD9-977E-37B2F8EF2072}"/>
              </a:ext>
            </a:extLst>
          </p:cNvPr>
          <p:cNvSpPr txBox="1"/>
          <p:nvPr/>
        </p:nvSpPr>
        <p:spPr>
          <a:xfrm>
            <a:off x="603849" y="243512"/>
            <a:ext cx="1098430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Conclusions and Emphasis of Results (10:11-18)</a:t>
            </a:r>
          </a:p>
          <a:p>
            <a:pPr algn="ctr"/>
            <a:endParaRPr lang="en-US" sz="28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these concluding verses, the argument is woven together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a contrast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emphasizes the results of both.</a:t>
            </a:r>
          </a:p>
          <a:p>
            <a:pPr algn="ctr"/>
            <a:endParaRPr lang="en-US" sz="12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Levitical priesthood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offered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daily sacrifices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could not take away sin (10:11),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“but this man [Christ], after he had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offered one sacrifice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sins for ever, sat down on the right hand of God”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(10:12).</a:t>
            </a:r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799748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00477A-1560-4921-9B5A-8DEED9B86C6E}"/>
              </a:ext>
            </a:extLst>
          </p:cNvPr>
          <p:cNvSpPr txBox="1"/>
          <p:nvPr/>
        </p:nvSpPr>
        <p:spPr>
          <a:xfrm>
            <a:off x="598098" y="698740"/>
            <a:ext cx="1098430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Christ is the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mediator between God and men (I Timothy 2:5).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 is no need for another.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is not only mediator, He is the “testator or author” of the will He mediates.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is our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“all in all!”</a:t>
            </a:r>
            <a:endParaRPr lang="en-US" sz="44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383467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75E764-3FA6-447C-9B45-0E3BEB581C2B}"/>
              </a:ext>
            </a:extLst>
          </p:cNvPr>
          <p:cNvSpPr txBox="1"/>
          <p:nvPr/>
        </p:nvSpPr>
        <p:spPr>
          <a:xfrm>
            <a:off x="603849" y="582067"/>
            <a:ext cx="1098430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Exhortation to Hold Firm (10:19-39)</a:t>
            </a:r>
          </a:p>
          <a:p>
            <a:pPr algn="ctr"/>
            <a:endParaRPr lang="en-US" sz="36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An Admonition (10:19-25)</a:t>
            </a:r>
          </a:p>
          <a:p>
            <a:pPr algn="ctr"/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 new and a living way,”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untrodden by man until our great high priest opened and dedicated it for us, is now available. Now we have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“boldness to</a:t>
            </a:r>
          </a:p>
          <a:p>
            <a:pPr algn="ctr"/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enter into the holiest by the blood of Jesus.” </a:t>
            </a:r>
          </a:p>
          <a:p>
            <a:pPr algn="ctr"/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Direct access to God. What a</a:t>
            </a: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privilege!</a:t>
            </a:r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5486085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32EA7EF-B722-420E-B406-F02CF934F4DD}"/>
              </a:ext>
            </a:extLst>
          </p:cNvPr>
          <p:cNvSpPr txBox="1"/>
          <p:nvPr/>
        </p:nvSpPr>
        <p:spPr>
          <a:xfrm>
            <a:off x="603849" y="2028616"/>
            <a:ext cx="1098430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Our duty toward God.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are to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“draw near with a true heart in full assurance of faith”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(10:22).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1557876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3562A7-E74C-4841-8722-9E51D1A1DDCE}"/>
              </a:ext>
            </a:extLst>
          </p:cNvPr>
          <p:cNvSpPr txBox="1"/>
          <p:nvPr/>
        </p:nvSpPr>
        <p:spPr>
          <a:xfrm>
            <a:off x="603849" y="2052610"/>
            <a:ext cx="1098430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Our duty toward the world.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“Let us hold fast the profession of our faith without wavering”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(10:23).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8757606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928</Words>
  <Application>Microsoft Office PowerPoint</Application>
  <PresentationFormat>Widescreen</PresentationFormat>
  <Paragraphs>80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Burns</dc:creator>
  <cp:lastModifiedBy>Jerry Burns</cp:lastModifiedBy>
  <cp:revision>25</cp:revision>
  <dcterms:created xsi:type="dcterms:W3CDTF">2020-10-05T21:36:23Z</dcterms:created>
  <dcterms:modified xsi:type="dcterms:W3CDTF">2020-11-24T17:00:15Z</dcterms:modified>
</cp:coreProperties>
</file>