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9" r:id="rId4"/>
    <p:sldId id="280" r:id="rId5"/>
    <p:sldId id="281" r:id="rId6"/>
    <p:sldId id="289" r:id="rId7"/>
    <p:sldId id="282" r:id="rId8"/>
    <p:sldId id="283" r:id="rId9"/>
    <p:sldId id="284" r:id="rId10"/>
    <p:sldId id="285" r:id="rId11"/>
    <p:sldId id="286" r:id="rId12"/>
    <p:sldId id="290" r:id="rId13"/>
    <p:sldId id="291" r:id="rId14"/>
    <p:sldId id="292" r:id="rId15"/>
    <p:sldId id="287" r:id="rId16"/>
    <p:sldId id="293" r:id="rId17"/>
    <p:sldId id="288" r:id="rId18"/>
    <p:sldId id="294" r:id="rId19"/>
    <p:sldId id="295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22FA4-B003-4716-A09A-59AD75116B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183239-C594-46A6-8051-D233B32EB2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619D56-2EB5-4142-BA0E-1AFBFADDE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B6971-2F46-4BD0-8241-159D1EB3E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AD6CEE-44A2-419B-9D34-6B2B68B28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957770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9E4AD-E614-475A-9A72-E2FC0C77E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8E0CD1-947D-4100-BBC3-279A4C966A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D3DCAD-CF65-4E36-9BDE-CB7F85497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286D6-4755-4E81-B79F-660F2D035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7FBDA4-0346-49B5-96CC-33A0BE6F1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391228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35348F-2E0B-4D51-B1E1-AFE0D3284B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E87646-649D-4446-974F-84A031A52A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4B978-4A63-49FD-B122-7D4F7AD27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C95EE-70A3-4FA3-B723-B427C693E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88598-F9E0-4DEF-B4EA-0540554A0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17210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DEBB0-9070-4149-AD55-0B58606F8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6EA5D7-A5F7-4021-8DCA-56A9C3533C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9C65E-47A7-48A2-A3E1-48DE45A88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FB742-7339-4405-BC03-50900B7F0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50ACD1-7D71-4B45-8B15-875134EF1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556013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8C5F1-EF53-4195-AAEC-204FD65F7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7DD085-60B1-40FC-9B3F-7DE59EA5D9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05403-00D9-4381-AD4F-D7B28454D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CABD2-5325-4EE1-BE95-19BBDA4D7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CDA3A-FB22-423A-9123-8CE7BD300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251861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05FDA-23F3-42D6-A956-3780843FA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7E0C5-F718-495F-81B7-7D7BE534D2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19B053-0E81-4E19-A930-C3EE07F2D5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20DB9A-D9A8-4B88-A7ED-80D746B6F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12B460-F360-4482-A361-65FDA5CD7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4BE8E8-18C7-4F65-BBD0-B23F560B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25592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504DE-CFFE-4E86-8EA7-BE7758E3D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E31678-C321-439C-AEB2-CE5113C1DF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8419F7-1483-4207-B625-3F40A03005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6A7C87-FACF-4031-A0C0-41FA258E0A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A39FDA-9935-4AF1-8AD0-DA57508DE9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251A01-C010-4EF6-B278-F9012BABE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86A28B-B0AB-44DA-822B-79F57BE14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D501FA1-06EE-4FF4-B07B-99DF0C9D0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330818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7249D-A72C-45F8-95FF-962DDA0B6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47A383-40D9-48BF-891E-22772A008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E1F1E6-84C1-41F0-B17E-D46A15A21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D00D48-9B04-4141-8272-B436718C5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07479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433015-C7E0-44DF-A2C3-400F6B4DA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E459FD-AB85-4DE2-A029-FA90AC0CC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944A85-0E3C-4D58-9082-CE2243531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892161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3C30E-0988-40EF-9800-694FD3C6A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28805C-71E5-4472-99C8-432970430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CA260C-4B12-46CC-946A-D0F6F29C82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6319FA-3CDF-4FB2-8E6A-83D29FCDF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96649-2045-4665-8735-762199ED8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855312-C1D8-44DD-8D6F-6E64494CD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048969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62043-8301-424A-AC40-1618AD6E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5FB6B4-4FFD-41CA-BC94-4C962E46B3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3E9F64-70E0-422A-AA3A-79725E2ED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E70E7-C6D7-4404-A831-3F7275D3C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50AEEE-91B9-4194-8A3C-B1C8FD876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82FCB7-E9DB-429D-966C-D30B51610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61389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2BBB9F-C054-40D1-80CB-D69C4C9E4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CE456E-5C86-4B36-983F-15E74235E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442F12-26D7-45F1-B642-998605D424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94323-F02E-40EB-A501-4DE67094C9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0D3CD1-8BD8-4B70-867E-40CB2AE167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91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7A3B2A-177A-4627-A19B-777140FC3782}"/>
              </a:ext>
            </a:extLst>
          </p:cNvPr>
          <p:cNvSpPr txBox="1"/>
          <p:nvPr/>
        </p:nvSpPr>
        <p:spPr>
          <a:xfrm>
            <a:off x="618226" y="1919377"/>
            <a:ext cx="109555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HEBREWS</a:t>
            </a:r>
          </a:p>
          <a:p>
            <a:pPr algn="ctr"/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Lesson 6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B096F3-FCF0-4962-87D7-3FC7E9FD6BD6}"/>
              </a:ext>
            </a:extLst>
          </p:cNvPr>
          <p:cNvSpPr txBox="1"/>
          <p:nvPr/>
        </p:nvSpPr>
        <p:spPr>
          <a:xfrm>
            <a:off x="6096000" y="4692770"/>
            <a:ext cx="54777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Global Association of Theological Studies</a:t>
            </a:r>
          </a:p>
        </p:txBody>
      </p:sp>
    </p:spTree>
    <p:extLst>
      <p:ext uri="{BB962C8B-B14F-4D97-AF65-F5344CB8AC3E}">
        <p14:creationId xmlns:p14="http://schemas.microsoft.com/office/powerpoint/2010/main" val="1978036239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E8C0DD-03A8-46E3-A753-3ED1C11BC184}"/>
              </a:ext>
            </a:extLst>
          </p:cNvPr>
          <p:cNvSpPr txBox="1"/>
          <p:nvPr/>
        </p:nvSpPr>
        <p:spPr>
          <a:xfrm>
            <a:off x="603849" y="2677805"/>
            <a:ext cx="109843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The Functions, Qualifications, and Selection of High Priests (5:1-4)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8195601"/>
      </p:ext>
    </p:extLst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4D7548C-5D3F-4F79-B0B2-006F9E12F038}"/>
              </a:ext>
            </a:extLst>
          </p:cNvPr>
          <p:cNvSpPr txBox="1"/>
          <p:nvPr/>
        </p:nvSpPr>
        <p:spPr>
          <a:xfrm>
            <a:off x="598098" y="1012954"/>
            <a:ext cx="1098430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1. Functions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high priests were to be occupied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“in things pertaining to God”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(5:1).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They were to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“offer both gifts and sacrifices for sins”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(5:1).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389727"/>
      </p:ext>
    </p:extLst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A819AE-8CC1-476F-8189-17A6E79A1FC9}"/>
              </a:ext>
            </a:extLst>
          </p:cNvPr>
          <p:cNvSpPr txBox="1"/>
          <p:nvPr/>
        </p:nvSpPr>
        <p:spPr>
          <a:xfrm>
            <a:off x="603849" y="335845"/>
            <a:ext cx="1098430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2. Qualifications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Every high priest was to be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“taken from among men”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(5:1).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Having their (Men’s) nature, he was thus able to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“have compassion on the ignorant, and on them that are ‘out of the way’”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(5:2).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217459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9C2F87-5C45-466E-A511-193628F2E56A}"/>
              </a:ext>
            </a:extLst>
          </p:cNvPr>
          <p:cNvSpPr txBox="1"/>
          <p:nvPr/>
        </p:nvSpPr>
        <p:spPr>
          <a:xfrm>
            <a:off x="598098" y="1351508"/>
            <a:ext cx="1098430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3. Selection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high priest was to be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“ordained for men”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(5:1)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“and no man taketh</a:t>
            </a: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</a:t>
            </a:r>
            <a:r>
              <a:rPr lang="en-US" sz="44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honour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unto himself, but he that is called of God, as was Aaron”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(5:4).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4912498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51E6481-C8C0-476B-8396-AA665B564F9B}"/>
              </a:ext>
            </a:extLst>
          </p:cNvPr>
          <p:cNvSpPr txBox="1"/>
          <p:nvPr/>
        </p:nvSpPr>
        <p:spPr>
          <a:xfrm>
            <a:off x="598098" y="2705725"/>
            <a:ext cx="109843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C. Jesus Christ Is Qualified in All Respects (5:5-10)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3855568"/>
      </p:ext>
    </p:extLst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9EF160-76E4-461E-98F8-BAA0136E3455}"/>
              </a:ext>
            </a:extLst>
          </p:cNvPr>
          <p:cNvSpPr txBox="1"/>
          <p:nvPr/>
        </p:nvSpPr>
        <p:spPr>
          <a:xfrm>
            <a:off x="603849" y="698740"/>
            <a:ext cx="1098430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1. Functions</a:t>
            </a:r>
          </a:p>
          <a:p>
            <a:pPr algn="ctr"/>
            <a:endParaRPr lang="en-US" sz="32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While </a:t>
            </a:r>
            <a:r>
              <a:rPr lang="en-US" sz="32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“in the days of His flesh,” </a:t>
            </a:r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Jesus </a:t>
            </a:r>
            <a:r>
              <a:rPr lang="en-US" sz="32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“offered up prayers and supplications” </a:t>
            </a:r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(5:7) and </a:t>
            </a:r>
            <a:r>
              <a:rPr lang="en-US" sz="32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“though he were a Son, yet learned he obedience by the things which he suffered” </a:t>
            </a:r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(5:8).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Jesus </a:t>
            </a:r>
            <a:r>
              <a:rPr lang="en-US" sz="32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“became obedient unto death, even the death</a:t>
            </a:r>
          </a:p>
          <a:p>
            <a:pPr algn="ctr"/>
            <a:r>
              <a:rPr lang="en-US" sz="32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the cross” </a:t>
            </a:r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(Philippians 2:8). His sacrifice was the ultimate, of which all the others were but types. His was the supreme </a:t>
            </a:r>
            <a:r>
              <a:rPr lang="en-US" sz="32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“sacrifice for sins.”</a:t>
            </a:r>
            <a:endParaRPr lang="en-US" sz="3200" b="1" i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2184774"/>
      </p:ext>
    </p:extLst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93E80A-A43D-4B28-ABD5-DAA4E3467889}"/>
              </a:ext>
            </a:extLst>
          </p:cNvPr>
          <p:cNvSpPr txBox="1"/>
          <p:nvPr/>
        </p:nvSpPr>
        <p:spPr>
          <a:xfrm>
            <a:off x="598098" y="911497"/>
            <a:ext cx="1098430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2. Qualifications</a:t>
            </a:r>
          </a:p>
          <a:p>
            <a:pPr algn="ctr"/>
            <a:endParaRPr lang="en-US" sz="36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 Son”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(5:8), Jesus was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“taken from among men.”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Inasmuch as Jesus was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“in all points tempted like as we are”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His nature, He has compassion on the ignorant. Having walked where we walk, Jesus knows our estate from the human standpoint.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643241"/>
      </p:ext>
    </p:extLst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3614027-E91A-444D-888E-9FB3DC30A87B}"/>
              </a:ext>
            </a:extLst>
          </p:cNvPr>
          <p:cNvSpPr txBox="1"/>
          <p:nvPr/>
        </p:nvSpPr>
        <p:spPr>
          <a:xfrm>
            <a:off x="603849" y="582067"/>
            <a:ext cx="1098430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3. Selection</a:t>
            </a:r>
          </a:p>
          <a:p>
            <a:pPr algn="ctr"/>
            <a:endParaRPr lang="en-US" sz="32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Jesus was predestined to fill the office of high priest. As the Son of God (5:5), He was foreordained </a:t>
            </a:r>
            <a:r>
              <a:rPr lang="en-US" sz="32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 priest for ever after the order of </a:t>
            </a:r>
            <a:r>
              <a:rPr lang="en-US" sz="32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32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(5:6). </a:t>
            </a:r>
          </a:p>
          <a:p>
            <a:pPr algn="ctr"/>
            <a:endParaRPr lang="en-US" sz="32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Again Paul reminded us, He was </a:t>
            </a:r>
            <a:r>
              <a:rPr lang="en-US" sz="32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“called of God an high priest after the order of </a:t>
            </a:r>
            <a:r>
              <a:rPr lang="en-US" sz="32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32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 </a:t>
            </a:r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(5:10). </a:t>
            </a:r>
          </a:p>
          <a:p>
            <a:pPr algn="ctr"/>
            <a:endParaRPr lang="en-US" sz="32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Consequently, in all respects Jesus fulfills the divine requirements for the office of high priest.</a:t>
            </a:r>
            <a:endParaRPr lang="en-US" sz="32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905264"/>
      </p:ext>
    </p:extLst>
  </p:cSld>
  <p:clrMapOvr>
    <a:masterClrMapping/>
  </p:clrMapOvr>
  <p:transition spd="slow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CEA688D-A142-4ED7-83B5-5A717EF450ED}"/>
              </a:ext>
            </a:extLst>
          </p:cNvPr>
          <p:cNvSpPr txBox="1"/>
          <p:nvPr/>
        </p:nvSpPr>
        <p:spPr>
          <a:xfrm>
            <a:off x="603849" y="698740"/>
            <a:ext cx="1098430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However, in the minds of the Hebrews a big question remained: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How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could Jesus,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who was not of the tribe of Levi,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 qualified as a high priest?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Paul did not ignore this point. In fact, he had already given the answer. But the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Hebrews were incapable of grasping it.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228959"/>
      </p:ext>
    </p:extLst>
  </p:cSld>
  <p:clrMapOvr>
    <a:masterClrMapping/>
  </p:clrMapOvr>
  <p:transition spd="slow"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32AC0E-6BE9-48E6-B332-EEBF08E35605}"/>
              </a:ext>
            </a:extLst>
          </p:cNvPr>
          <p:cNvSpPr txBox="1"/>
          <p:nvPr/>
        </p:nvSpPr>
        <p:spPr>
          <a:xfrm>
            <a:off x="603849" y="957532"/>
            <a:ext cx="10984302" cy="35713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901269-158C-47D8-89BE-969A333C4C0B}"/>
              </a:ext>
            </a:extLst>
          </p:cNvPr>
          <p:cNvSpPr txBox="1"/>
          <p:nvPr/>
        </p:nvSpPr>
        <p:spPr>
          <a:xfrm>
            <a:off x="612476" y="335845"/>
            <a:ext cx="1098430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Therefore, he launched into a stirring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exhortation that continues through the sixth chapter.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Then, in Hebrews 7, he again took up this vital point to prove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Jesus is of a priesthood that is far greater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than that of the Levitical order -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order of </a:t>
            </a:r>
            <a:r>
              <a:rPr lang="en-US" sz="4400" b="1" i="0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1623898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598098" y="2136338"/>
            <a:ext cx="1098430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“JESUS CHRIST - OUR GREAT</a:t>
            </a:r>
          </a:p>
          <a:p>
            <a:pPr algn="ctr"/>
            <a:r>
              <a:rPr lang="en-US" sz="5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HIGH PRIEST” </a:t>
            </a:r>
          </a:p>
          <a:p>
            <a:pPr algn="ctr"/>
            <a:r>
              <a:rPr lang="en-US" sz="5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(4:14-5:10)</a:t>
            </a:r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435056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EFAB703-7597-4497-A8BC-080780144D5F}"/>
              </a:ext>
            </a:extLst>
          </p:cNvPr>
          <p:cNvSpPr txBox="1"/>
          <p:nvPr/>
        </p:nvSpPr>
        <p:spPr>
          <a:xfrm>
            <a:off x="603849" y="520511"/>
            <a:ext cx="1098430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ANALYSIS: After affirming, “we have a great high priest . . .Jesus the Son of God” (4:14), the writer sets out to corroborate the fact. </a:t>
            </a:r>
          </a:p>
          <a:p>
            <a:pPr algn="ctr"/>
            <a:endParaRPr lang="en-US" sz="2000" b="1" i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analyzes the qualifications and </a:t>
            </a:r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unctions of the priesthood, along with the means of selection.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all respects, he shows that Jesus is qualified.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485837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EAAA2A-C694-4A7E-B4E5-A218F4C6A516}"/>
              </a:ext>
            </a:extLst>
          </p:cNvPr>
          <p:cNvSpPr txBox="1"/>
          <p:nvPr/>
        </p:nvSpPr>
        <p:spPr>
          <a:xfrm>
            <a:off x="598098" y="397401"/>
            <a:ext cx="10984302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An Affirmation and a Pivotal Conclusion (4:14-16)</a:t>
            </a:r>
          </a:p>
          <a:p>
            <a:pPr algn="ctr"/>
            <a:endParaRPr lang="en-US" sz="20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When Paul affirmed, “We have a great high priest . . . Jesus the Son of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God” (4:14),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was setting forth a proposition to be proven.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Hebrews knew that God had given the law to Moses and that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Levitical priesthood was a vital segment of that law.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460052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A07007-F52D-4DE0-957E-62304E346674}"/>
              </a:ext>
            </a:extLst>
          </p:cNvPr>
          <p:cNvSpPr txBox="1"/>
          <p:nvPr/>
        </p:nvSpPr>
        <p:spPr>
          <a:xfrm>
            <a:off x="598098" y="1012954"/>
            <a:ext cx="1098430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affirmation, “We have a great high priest,” is expressed again in 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Timothy 2:5: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“For there is one God, and one mediator between God and men, the man Christ Jesus.” </a:t>
            </a:r>
          </a:p>
          <a:p>
            <a:pPr algn="ctr"/>
            <a:endParaRPr lang="en-US" sz="4400" b="1" i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ascended. He arose bodily.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5601754"/>
      </p:ext>
    </p:extLst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6A07007-F52D-4DE0-957E-62304E346674}"/>
              </a:ext>
            </a:extLst>
          </p:cNvPr>
          <p:cNvSpPr txBox="1"/>
          <p:nvPr/>
        </p:nvSpPr>
        <p:spPr>
          <a:xfrm>
            <a:off x="603849" y="920621"/>
            <a:ext cx="1098430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means that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humanity of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our Lord serves as mediator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between the eternal Spirit and the human family.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That is, God looks at the estate of humanity through human eyes.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His own human eyes.</a:t>
            </a:r>
          </a:p>
          <a:p>
            <a:pPr algn="ctr"/>
            <a:endParaRPr lang="en-US" sz="20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Therefore, He is our great high priest as well as our king - the “King-Priest.”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919393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2A65CE-64DB-4C0B-9750-4E96AF8B557B}"/>
              </a:ext>
            </a:extLst>
          </p:cNvPr>
          <p:cNvSpPr txBox="1"/>
          <p:nvPr/>
        </p:nvSpPr>
        <p:spPr>
          <a:xfrm>
            <a:off x="603849" y="1012954"/>
            <a:ext cx="1098430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appeared (came to earth) to put away sin by the sacrifice of “himself” (9:26) and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“there </a:t>
            </a:r>
            <a:r>
              <a:rPr lang="en-US" sz="44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remaineth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no more sacrifice for sin”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(10:26).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That supreme sacrifice was all sufficient!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078381"/>
      </p:ext>
    </p:extLst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4A609B8-498E-4DEE-9F73-8C686993D251}"/>
              </a:ext>
            </a:extLst>
          </p:cNvPr>
          <p:cNvSpPr txBox="1"/>
          <p:nvPr/>
        </p:nvSpPr>
        <p:spPr>
          <a:xfrm>
            <a:off x="598098" y="305068"/>
            <a:ext cx="1098430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is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“touched with the feeling of our infirmities”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(4:15) as well.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Infirmities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here refers to our “weaknesses or frailties.” Since He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“was in all points tempted like as we are”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(4:15),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“he is able to </a:t>
            </a:r>
            <a:r>
              <a:rPr lang="en-US" sz="40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succour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(help)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them that are tempted”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(2:18).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 a sympathetic high priest, He is attentive to our needs and able to help.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500162"/>
      </p:ext>
    </p:extLst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6AB1CF-2D97-4C14-8380-90D1C651571B}"/>
              </a:ext>
            </a:extLst>
          </p:cNvPr>
          <p:cNvSpPr txBox="1"/>
          <p:nvPr/>
        </p:nvSpPr>
        <p:spPr>
          <a:xfrm>
            <a:off x="603849" y="698740"/>
            <a:ext cx="1098430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“Let us therefore come boldly”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(4:16).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Here is the conclusion of the matter.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Since we have such a high priest, we should approach God “boldly” - not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brazenly or irreverently, but openly, confidently, and without reservation.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4413652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908</Words>
  <Application>Microsoft Office PowerPoint</Application>
  <PresentationFormat>Widescreen</PresentationFormat>
  <Paragraphs>78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Cooper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 Burns</dc:creator>
  <cp:lastModifiedBy>Jerry Burns</cp:lastModifiedBy>
  <cp:revision>23</cp:revision>
  <dcterms:created xsi:type="dcterms:W3CDTF">2020-10-05T21:36:23Z</dcterms:created>
  <dcterms:modified xsi:type="dcterms:W3CDTF">2020-11-23T16:01:34Z</dcterms:modified>
</cp:coreProperties>
</file>