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8" r:id="rId4"/>
    <p:sldId id="264" r:id="rId5"/>
    <p:sldId id="269" r:id="rId6"/>
    <p:sldId id="270" r:id="rId7"/>
    <p:sldId id="265" r:id="rId8"/>
    <p:sldId id="266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 showGuides="1">
      <p:cViewPr varScale="1">
        <p:scale>
          <a:sx n="111" d="100"/>
          <a:sy n="111" d="100"/>
        </p:scale>
        <p:origin x="456" y="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322FA4-B003-4716-A09A-59AD75116B1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F183239-C594-46A6-8051-D233B32EB20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F619D56-2EB5-4142-BA0E-1AFBFADDE2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D007C2-6154-46A1-A676-06486B78D171}" type="datetimeFigureOut">
              <a:rPr lang="en-US" smtClean="0"/>
              <a:t>11/23/2020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DBB6971-2F46-4BD0-8241-159D1EB3E2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AAD6CEE-44A2-419B-9D34-6B2B68B28C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2FE7C7-42DD-4F15-9CF6-3B8EF57FCE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5957770"/>
      </p:ext>
    </p:extLst>
  </p:cSld>
  <p:clrMapOvr>
    <a:masterClrMapping/>
  </p:clrMapOvr>
  <p:transition spd="slow">
    <p:randomBar dir="vert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79E4AD-E614-475A-9A72-E2FC0C77E1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08E0CD1-947D-4100-BBC3-279A4C966AA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ED3DCAD-CF65-4E36-9BDE-CB7F854972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D007C2-6154-46A1-A676-06486B78D171}" type="datetimeFigureOut">
              <a:rPr lang="en-US" smtClean="0"/>
              <a:t>11/23/2020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F286D6-4755-4E81-B79F-660F2D035F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27FBDA4-0346-49B5-96CC-33A0BE6F1B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2FE7C7-42DD-4F15-9CF6-3B8EF57FCE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7391228"/>
      </p:ext>
    </p:extLst>
  </p:cSld>
  <p:clrMapOvr>
    <a:masterClrMapping/>
  </p:clrMapOvr>
  <p:transition spd="slow">
    <p:randomBar dir="vert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235348F-2E0B-4D51-B1E1-AFE0D3284B7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BE87646-649D-4446-974F-84A031A52A7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384B978-4A63-49FD-B122-7D4F7AD278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D007C2-6154-46A1-A676-06486B78D171}" type="datetimeFigureOut">
              <a:rPr lang="en-US" smtClean="0"/>
              <a:t>11/23/2020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FC95EE-70A3-4FA3-B723-B427C693EA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FB88598-F9E0-4DEF-B4EA-0540554A0F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2FE7C7-42DD-4F15-9CF6-3B8EF57FCE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3817210"/>
      </p:ext>
    </p:extLst>
  </p:cSld>
  <p:clrMapOvr>
    <a:masterClrMapping/>
  </p:clrMapOvr>
  <p:transition spd="slow">
    <p:randomBar dir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5DEBB0-9070-4149-AD55-0B58606F8D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16EA5D7-A5F7-4021-8DCA-56A9C3533CC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A59C65E-47A7-48A2-A3E1-48DE45A88D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D007C2-6154-46A1-A676-06486B78D171}" type="datetimeFigureOut">
              <a:rPr lang="en-US" smtClean="0"/>
              <a:t>11/23/2020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A4FB742-7339-4405-BC03-50900B7F00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650ACD1-7D71-4B45-8B15-875134EF13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2FE7C7-42DD-4F15-9CF6-3B8EF57FCE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7556013"/>
      </p:ext>
    </p:extLst>
  </p:cSld>
  <p:clrMapOvr>
    <a:masterClrMapping/>
  </p:clrMapOvr>
  <p:transition spd="slow">
    <p:randomBar dir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78C5F1-EF53-4195-AAEC-204FD65F78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87DD085-60B1-40FC-9B3F-7DE59EA5D9D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D005403-00D9-4381-AD4F-D7B28454D0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D007C2-6154-46A1-A676-06486B78D171}" type="datetimeFigureOut">
              <a:rPr lang="en-US" smtClean="0"/>
              <a:t>11/23/2020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7CABD2-5325-4EE1-BE95-19BBDA4D7A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65CDA3A-FB22-423A-9123-8CE7BD300D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2FE7C7-42DD-4F15-9CF6-3B8EF57FCE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3251861"/>
      </p:ext>
    </p:extLst>
  </p:cSld>
  <p:clrMapOvr>
    <a:masterClrMapping/>
  </p:clrMapOvr>
  <p:transition spd="slow">
    <p:randomBar dir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0F05FDA-23F3-42D6-A956-3780843FAE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B57E0C5-F718-495F-81B7-7D7BE534D25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619B053-0E81-4E19-A930-C3EE07F2D56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220DB9A-D9A8-4B88-A7ED-80D746B6F1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D007C2-6154-46A1-A676-06486B78D171}" type="datetimeFigureOut">
              <a:rPr lang="en-US" smtClean="0"/>
              <a:t>11/23/2020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E12B460-F360-4482-A361-65FDA5CD79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F4BE8E8-18C7-4F65-BBD0-B23F560B7E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2FE7C7-42DD-4F15-9CF6-3B8EF57FCE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7625592"/>
      </p:ext>
    </p:extLst>
  </p:cSld>
  <p:clrMapOvr>
    <a:masterClrMapping/>
  </p:clrMapOvr>
  <p:transition spd="slow">
    <p:randomBar dir="vert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5504DE-CFFE-4E86-8EA7-BE7758E3D5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E31678-C321-439C-AEB2-CE5113C1DFE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8419F7-1483-4207-B625-3F40A030050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26A7C87-FACF-4031-A0C0-41FA258E0A3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7A39FDA-9935-4AF1-8AD0-DA57508DE93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9251A01-C010-4EF6-B278-F9012BABEF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D007C2-6154-46A1-A676-06486B78D171}" type="datetimeFigureOut">
              <a:rPr lang="en-US" smtClean="0"/>
              <a:t>11/23/2020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5E86A28B-B0AB-44DA-822B-79F57BE147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FD501FA1-06EE-4FF4-B07B-99DF0C9D0E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2FE7C7-42DD-4F15-9CF6-3B8EF57FCE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2330818"/>
      </p:ext>
    </p:extLst>
  </p:cSld>
  <p:clrMapOvr>
    <a:masterClrMapping/>
  </p:clrMapOvr>
  <p:transition spd="slow">
    <p:randomBar dir="vert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97249D-A72C-45F8-95FF-962DDA0B63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747A383-40D9-48BF-891E-22772A008A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D007C2-6154-46A1-A676-06486B78D171}" type="datetimeFigureOut">
              <a:rPr lang="en-US" smtClean="0"/>
              <a:t>11/23/2020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DE1F1E6-84C1-41F0-B17E-D46A15A216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7D00D48-9B04-4141-8272-B436718C53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2FE7C7-42DD-4F15-9CF6-3B8EF57FCE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8007479"/>
      </p:ext>
    </p:extLst>
  </p:cSld>
  <p:clrMapOvr>
    <a:masterClrMapping/>
  </p:clrMapOvr>
  <p:transition spd="slow">
    <p:randomBar dir="vert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8433015-C7E0-44DF-A2C3-400F6B4DA2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D007C2-6154-46A1-A676-06486B78D171}" type="datetimeFigureOut">
              <a:rPr lang="en-US" smtClean="0"/>
              <a:t>11/23/2020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3E459FD-AB85-4DE2-A029-FA90AC0CC5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9944A85-0E3C-4D58-9082-CE22435311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2FE7C7-42DD-4F15-9CF6-3B8EF57FCE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2892161"/>
      </p:ext>
    </p:extLst>
  </p:cSld>
  <p:clrMapOvr>
    <a:masterClrMapping/>
  </p:clrMapOvr>
  <p:transition spd="slow">
    <p:randomBar dir="vert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03C30E-0988-40EF-9800-694FD3C6AB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E28805C-71E5-4472-99C8-43297043045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0CA260C-4B12-46CC-946A-D0F6F29C82B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46319FA-3CDF-4FB2-8E6A-83D29FCDF9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D007C2-6154-46A1-A676-06486B78D171}" type="datetimeFigureOut">
              <a:rPr lang="en-US" smtClean="0"/>
              <a:t>11/23/2020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4E96649-2045-4665-8735-762199ED82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F855312-C1D8-44DD-8D6F-6E64494CD1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2FE7C7-42DD-4F15-9CF6-3B8EF57FCE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6048969"/>
      </p:ext>
    </p:extLst>
  </p:cSld>
  <p:clrMapOvr>
    <a:masterClrMapping/>
  </p:clrMapOvr>
  <p:transition spd="slow">
    <p:randomBar dir="vert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862043-8301-424A-AC40-1618AD6EEB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45FB6B4-4FFD-41CA-BC94-4C962E46B3F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13E9F64-70E0-422A-AA3A-79725E2ED78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66E70E7-C6D7-4404-A831-3F7275D3CB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D007C2-6154-46A1-A676-06486B78D171}" type="datetimeFigureOut">
              <a:rPr lang="en-US" smtClean="0"/>
              <a:t>11/23/2020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B50AEEE-91B9-4194-8A3C-B1C8FD876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B82FCB7-E9DB-429D-966C-D30B516109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2FE7C7-42DD-4F15-9CF6-3B8EF57FCE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7961389"/>
      </p:ext>
    </p:extLst>
  </p:cSld>
  <p:clrMapOvr>
    <a:masterClrMapping/>
  </p:clrMapOvr>
  <p:transition spd="slow">
    <p:randomBar dir="vert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362BBB9F-C054-40D1-80CB-D69C4C9E42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5CE456E-5C86-4B36-983F-15E74235EEA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C442F12-26D7-45F1-B642-998605D4240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CD007C2-6154-46A1-A676-06486B78D171}" type="datetimeFigureOut">
              <a:rPr lang="en-US" smtClean="0"/>
              <a:t>11/23/2020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594323-F02E-40EB-A501-4DE67094C99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00D3CD1-8BD8-4B70-867E-40CB2AE1672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F2FE7C7-42DD-4F15-9CF6-3B8EF57FCE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9910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randomBar dir="vert"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A0828E-C615-43B6-A407-7B2BB49C536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AC579BD-FCF9-4583-96C6-8CFE07E4657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9B6389A-A9E4-4B70-BE6B-5127CB334A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407A3B2A-177A-4627-A19B-777140FC3782}"/>
              </a:ext>
            </a:extLst>
          </p:cNvPr>
          <p:cNvSpPr txBox="1"/>
          <p:nvPr/>
        </p:nvSpPr>
        <p:spPr>
          <a:xfrm>
            <a:off x="618226" y="1924201"/>
            <a:ext cx="10955548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600" b="1" i="1" dirty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oper Black" panose="0208090404030B020404" pitchFamily="18" charset="0"/>
                <a:cs typeface="Arial" panose="020B0604020202020204" pitchFamily="34" charset="0"/>
              </a:rPr>
              <a:t>HEBREWS</a:t>
            </a:r>
          </a:p>
          <a:p>
            <a:pPr algn="ctr"/>
            <a:r>
              <a:rPr lang="en-US" sz="4400" b="1" i="1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oper Black" panose="0208090404030B020404" pitchFamily="18" charset="0"/>
                <a:cs typeface="Arial" panose="020B0604020202020204" pitchFamily="34" charset="0"/>
              </a:rPr>
              <a:t>Lesson 5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8BB2465-4161-4A92-8A14-9D02C9CB048C}"/>
              </a:ext>
            </a:extLst>
          </p:cNvPr>
          <p:cNvSpPr txBox="1"/>
          <p:nvPr/>
        </p:nvSpPr>
        <p:spPr>
          <a:xfrm>
            <a:off x="7004649" y="4719191"/>
            <a:ext cx="456912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3200" b="1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</a:rPr>
              <a:t>Global Association of Theological Studies</a:t>
            </a:r>
          </a:p>
        </p:txBody>
      </p:sp>
    </p:spTree>
    <p:extLst>
      <p:ext uri="{BB962C8B-B14F-4D97-AF65-F5344CB8AC3E}">
        <p14:creationId xmlns:p14="http://schemas.microsoft.com/office/powerpoint/2010/main" val="1978036239"/>
      </p:ext>
    </p:extLst>
  </p:cSld>
  <p:clrMapOvr>
    <a:masterClrMapping/>
  </p:clrMapOvr>
  <p:transition spd="slow">
    <p:randomBar dir="vert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A0828E-C615-43B6-A407-7B2BB49C536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AC579BD-FCF9-4583-96C6-8CFE07E4657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9B6389A-A9E4-4B70-BE6B-5127CB334A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C6FE8D3-F9AE-4BA5-B8DA-356CD0029CD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FD9F6E7-77EE-4A18-AE39-7867005C838F}"/>
              </a:ext>
            </a:extLst>
          </p:cNvPr>
          <p:cNvSpPr txBox="1"/>
          <p:nvPr/>
        </p:nvSpPr>
        <p:spPr>
          <a:xfrm>
            <a:off x="603849" y="698740"/>
            <a:ext cx="10990053" cy="3001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5909697-A50E-404F-BCBC-744ED62AE799}"/>
              </a:ext>
            </a:extLst>
          </p:cNvPr>
          <p:cNvSpPr txBox="1"/>
          <p:nvPr/>
        </p:nvSpPr>
        <p:spPr>
          <a:xfrm>
            <a:off x="609600" y="2488576"/>
            <a:ext cx="1098430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“Jesus Christ - Greater Than Joshua”</a:t>
            </a:r>
            <a:endParaRPr lang="en-US" sz="5400" b="1" dirty="0">
              <a:ln>
                <a:solidFill>
                  <a:sysClr val="windowText" lastClr="000000"/>
                </a:solidFill>
              </a:ln>
              <a:solidFill>
                <a:srgbClr val="FFFF00"/>
              </a:solidFill>
              <a:effectLst>
                <a:glow rad="101600">
                  <a:schemeClr val="tx1">
                    <a:alpha val="6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05435056"/>
      </p:ext>
    </p:extLst>
  </p:cSld>
  <p:clrMapOvr>
    <a:masterClrMapping/>
  </p:clrMapOvr>
  <p:transition spd="slow">
    <p:randomBar dir="vert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A0828E-C615-43B6-A407-7B2BB49C536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AC579BD-FCF9-4583-96C6-8CFE07E4657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9B6389A-A9E4-4B70-BE6B-5127CB334A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C6FE8D3-F9AE-4BA5-B8DA-356CD0029CD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06905E48-227F-4754-8E44-AE826E73B886}"/>
              </a:ext>
            </a:extLst>
          </p:cNvPr>
          <p:cNvSpPr txBox="1"/>
          <p:nvPr/>
        </p:nvSpPr>
        <p:spPr>
          <a:xfrm>
            <a:off x="613913" y="903545"/>
            <a:ext cx="10964173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The gospel has been preached to us, but we too can “fall short.” </a:t>
            </a:r>
          </a:p>
          <a:p>
            <a:pPr algn="ctr"/>
            <a:endParaRPr lang="en-US" sz="4400" b="1" dirty="0">
              <a:ln>
                <a:solidFill>
                  <a:sysClr val="windowText" lastClr="000000"/>
                </a:solidFill>
              </a:ln>
              <a:solidFill>
                <a:schemeClr val="bg1"/>
              </a:solidFill>
              <a:effectLst>
                <a:glow rad="101600">
                  <a:schemeClr val="tx1">
                    <a:alpha val="60000"/>
                  </a:schemeClr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44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In other words, even though we have believed and “do enter into rest” (4:3), there is the very real possibility of missing </a:t>
            </a:r>
            <a:r>
              <a:rPr lang="en-US" sz="44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the eternal rest.</a:t>
            </a:r>
            <a:endParaRPr lang="en-US" sz="4400" b="1" dirty="0">
              <a:ln>
                <a:solidFill>
                  <a:sysClr val="windowText" lastClr="000000"/>
                </a:solidFill>
              </a:ln>
              <a:solidFill>
                <a:srgbClr val="FFFF00"/>
              </a:solidFill>
              <a:effectLst>
                <a:glow rad="101600">
                  <a:schemeClr val="tx1">
                    <a:alpha val="60000"/>
                  </a:schemeClr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98817626"/>
      </p:ext>
    </p:extLst>
  </p:cSld>
  <p:clrMapOvr>
    <a:masterClrMapping/>
  </p:clrMapOvr>
  <p:transition spd="slow">
    <p:randomBar dir="vert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A0828E-C615-43B6-A407-7B2BB49C536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AC579BD-FCF9-4583-96C6-8CFE07E4657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9B6389A-A9E4-4B70-BE6B-5127CB334A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C6FE8D3-F9AE-4BA5-B8DA-356CD0029CD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2A64C952-7C89-45E8-B91C-D198A591FE09}"/>
              </a:ext>
            </a:extLst>
          </p:cNvPr>
          <p:cNvSpPr txBox="1"/>
          <p:nvPr/>
        </p:nvSpPr>
        <p:spPr>
          <a:xfrm>
            <a:off x="600973" y="335845"/>
            <a:ext cx="10990053" cy="618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Canaan was a type of </a:t>
            </a:r>
            <a:r>
              <a:rPr lang="en-US" sz="44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“Christ’s rest” </a:t>
            </a:r>
            <a:r>
              <a:rPr lang="en-US" sz="44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(Matthew 11:28-30). The </a:t>
            </a:r>
            <a:r>
              <a:rPr lang="en-US" sz="44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“rest” </a:t>
            </a:r>
            <a:r>
              <a:rPr lang="en-US" sz="44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we now</a:t>
            </a:r>
          </a:p>
          <a:p>
            <a:pPr algn="ctr"/>
            <a:r>
              <a:rPr lang="en-US" sz="44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know is only the first phase of the true, </a:t>
            </a:r>
            <a:r>
              <a:rPr lang="en-US" sz="44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“eternal rest.” </a:t>
            </a:r>
            <a:r>
              <a:rPr lang="en-US" sz="44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It’s the “earnest of our</a:t>
            </a:r>
          </a:p>
          <a:p>
            <a:pPr algn="ctr"/>
            <a:r>
              <a:rPr lang="en-US" sz="44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inheritance.” </a:t>
            </a:r>
          </a:p>
          <a:p>
            <a:pPr algn="ctr"/>
            <a:endParaRPr lang="en-US" sz="4400" b="1" dirty="0">
              <a:ln>
                <a:solidFill>
                  <a:sysClr val="windowText" lastClr="000000"/>
                </a:solidFill>
              </a:ln>
              <a:solidFill>
                <a:schemeClr val="bg1"/>
              </a:solidFill>
              <a:effectLst>
                <a:glow rad="101600">
                  <a:schemeClr val="tx1">
                    <a:alpha val="60000"/>
                  </a:schemeClr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44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Far superior to Joshua’s, “this rest that Jesus gives” will one day</a:t>
            </a:r>
          </a:p>
          <a:p>
            <a:pPr algn="ctr"/>
            <a:r>
              <a:rPr lang="en-US" sz="44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consummate in “the heavenly rest.”</a:t>
            </a:r>
            <a:endParaRPr lang="en-US" sz="4400" b="1" dirty="0">
              <a:ln>
                <a:solidFill>
                  <a:sysClr val="windowText" lastClr="000000"/>
                </a:solidFill>
              </a:ln>
              <a:solidFill>
                <a:srgbClr val="FFFF00"/>
              </a:solidFill>
              <a:effectLst>
                <a:glow rad="101600">
                  <a:schemeClr val="tx1">
                    <a:alpha val="60000"/>
                  </a:schemeClr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24987783"/>
      </p:ext>
    </p:extLst>
  </p:cSld>
  <p:clrMapOvr>
    <a:masterClrMapping/>
  </p:clrMapOvr>
  <p:transition spd="slow">
    <p:randomBar dir="vert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A0828E-C615-43B6-A407-7B2BB49C536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AC579BD-FCF9-4583-96C6-8CFE07E4657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9B6389A-A9E4-4B70-BE6B-5127CB334A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C6FE8D3-F9AE-4BA5-B8DA-356CD0029CD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2A64C952-7C89-45E8-B91C-D198A591FE09}"/>
              </a:ext>
            </a:extLst>
          </p:cNvPr>
          <p:cNvSpPr txBox="1"/>
          <p:nvPr/>
        </p:nvSpPr>
        <p:spPr>
          <a:xfrm>
            <a:off x="600973" y="458956"/>
            <a:ext cx="10990053" cy="59400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The writer of Hebrews points out </a:t>
            </a:r>
            <a:r>
              <a:rPr lang="en-US" sz="40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that a true rest yet remained for “the</a:t>
            </a:r>
          </a:p>
          <a:p>
            <a:pPr algn="ctr"/>
            <a:r>
              <a:rPr lang="en-US" sz="40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people of God” </a:t>
            </a:r>
            <a:r>
              <a:rPr lang="en-US" sz="40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as God made known through David. </a:t>
            </a:r>
          </a:p>
          <a:p>
            <a:pPr algn="ctr"/>
            <a:endParaRPr lang="en-US" sz="2000" b="1" dirty="0">
              <a:ln>
                <a:solidFill>
                  <a:sysClr val="windowText" lastClr="000000"/>
                </a:solidFill>
              </a:ln>
              <a:solidFill>
                <a:schemeClr val="bg1"/>
              </a:solidFill>
              <a:effectLst>
                <a:glow rad="101600">
                  <a:schemeClr val="tx1">
                    <a:alpha val="60000"/>
                  </a:schemeClr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40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This was several hundred years after they had occupied the land of promise, Canaan (4:6-9). </a:t>
            </a:r>
            <a:r>
              <a:rPr lang="en-US" sz="40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The “true rest,” for which we are to labor, is a rest from our works, </a:t>
            </a:r>
            <a:r>
              <a:rPr lang="en-US" sz="40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as God did from His (4:10-11).</a:t>
            </a:r>
            <a:endParaRPr lang="en-US" sz="4000" b="1" dirty="0">
              <a:ln>
                <a:solidFill>
                  <a:sysClr val="windowText" lastClr="000000"/>
                </a:solidFill>
              </a:ln>
              <a:solidFill>
                <a:schemeClr val="bg1"/>
              </a:solidFill>
              <a:effectLst>
                <a:glow rad="101600">
                  <a:schemeClr val="tx1">
                    <a:alpha val="60000"/>
                  </a:schemeClr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44475540"/>
      </p:ext>
    </p:extLst>
  </p:cSld>
  <p:clrMapOvr>
    <a:masterClrMapping/>
  </p:clrMapOvr>
  <p:transition spd="slow">
    <p:randomBar dir="vert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A0828E-C615-43B6-A407-7B2BB49C536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AC579BD-FCF9-4583-96C6-8CFE07E4657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9B6389A-A9E4-4B70-BE6B-5127CB334A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C6FE8D3-F9AE-4BA5-B8DA-356CD0029CD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2A64C952-7C89-45E8-B91C-D198A591FE09}"/>
              </a:ext>
            </a:extLst>
          </p:cNvPr>
          <p:cNvSpPr txBox="1"/>
          <p:nvPr/>
        </p:nvSpPr>
        <p:spPr>
          <a:xfrm>
            <a:off x="600973" y="305068"/>
            <a:ext cx="10990053" cy="62478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“The word of God is quick </a:t>
            </a:r>
            <a:r>
              <a:rPr lang="en-US" sz="40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[i.e., alive, not dead, eternal], and powerful [i.e., active, energetic, ‘that which is at work’], and sharper than any two-edged sword. . . .” </a:t>
            </a:r>
          </a:p>
          <a:p>
            <a:pPr algn="ctr"/>
            <a:endParaRPr lang="en-US" sz="4000" b="1" dirty="0">
              <a:ln>
                <a:solidFill>
                  <a:sysClr val="windowText" lastClr="000000"/>
                </a:solidFill>
              </a:ln>
              <a:solidFill>
                <a:schemeClr val="bg1"/>
              </a:solidFill>
              <a:effectLst>
                <a:glow rad="101600">
                  <a:schemeClr val="tx1">
                    <a:alpha val="60000"/>
                  </a:schemeClr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40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And since “all . . . are naked and opened unto the eyes of him with whom we have to do” (4:13), </a:t>
            </a:r>
            <a:r>
              <a:rPr lang="en-US" sz="40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it will behoove us to not only</a:t>
            </a:r>
          </a:p>
          <a:p>
            <a:pPr algn="ctr"/>
            <a:r>
              <a:rPr lang="en-US" sz="40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“preach the Word,” but “tremble at the Word also.</a:t>
            </a:r>
            <a:endParaRPr lang="en-US" sz="4000" b="1" dirty="0">
              <a:ln>
                <a:solidFill>
                  <a:sysClr val="windowText" lastClr="000000"/>
                </a:solidFill>
              </a:ln>
              <a:solidFill>
                <a:srgbClr val="FFFF00"/>
              </a:solidFill>
              <a:effectLst>
                <a:glow rad="101600">
                  <a:schemeClr val="tx1">
                    <a:alpha val="60000"/>
                  </a:schemeClr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6453873"/>
      </p:ext>
    </p:extLst>
  </p:cSld>
  <p:clrMapOvr>
    <a:masterClrMapping/>
  </p:clrMapOvr>
  <p:transition spd="slow">
    <p:randomBar dir="vert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A0828E-C615-43B6-A407-7B2BB49C536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AC579BD-FCF9-4583-96C6-8CFE07E4657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9B6389A-A9E4-4B70-BE6B-5127CB334A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C6FE8D3-F9AE-4BA5-B8DA-356CD0029CD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3F391C5F-AD9C-4F09-859A-7F586FB3FBCF}"/>
              </a:ext>
            </a:extLst>
          </p:cNvPr>
          <p:cNvSpPr txBox="1"/>
          <p:nvPr/>
        </p:nvSpPr>
        <p:spPr>
          <a:xfrm>
            <a:off x="629728" y="416808"/>
            <a:ext cx="10981427" cy="618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i="1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“The word of God is quick,” </a:t>
            </a:r>
            <a:r>
              <a:rPr lang="en-US" sz="44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that is, it is the living force of God. It imparts</a:t>
            </a:r>
          </a:p>
          <a:p>
            <a:pPr algn="ctr"/>
            <a:r>
              <a:rPr lang="en-US" sz="44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life, energizes and propels its adherents. </a:t>
            </a:r>
            <a:r>
              <a:rPr lang="en-US" sz="44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It’s “powerful,” or operative and effectual. </a:t>
            </a:r>
            <a:r>
              <a:rPr lang="en-US" sz="44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Once it penetrates the heart, it will either soothe and comfort or disturb and agitate; </a:t>
            </a:r>
            <a:r>
              <a:rPr lang="en-US" sz="44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whatever is needed to set the soul aright, the Word of God does!</a:t>
            </a:r>
            <a:endParaRPr lang="en-US" sz="4400" b="1" dirty="0">
              <a:ln>
                <a:solidFill>
                  <a:sysClr val="windowText" lastClr="000000"/>
                </a:solidFill>
              </a:ln>
              <a:solidFill>
                <a:srgbClr val="FFFF00"/>
              </a:solidFill>
              <a:effectLst>
                <a:glow rad="101600">
                  <a:schemeClr val="tx1">
                    <a:alpha val="60000"/>
                  </a:schemeClr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14415331"/>
      </p:ext>
    </p:extLst>
  </p:cSld>
  <p:clrMapOvr>
    <a:masterClrMapping/>
  </p:clrMapOvr>
  <p:transition spd="slow">
    <p:randomBar dir="vert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A0828E-C615-43B6-A407-7B2BB49C536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AC579BD-FCF9-4583-96C6-8CFE07E4657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9B6389A-A9E4-4B70-BE6B-5127CB334A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C6FE8D3-F9AE-4BA5-B8DA-356CD0029CD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73D0EF53-BB35-469B-AF7E-633922E8E1BD}"/>
              </a:ext>
            </a:extLst>
          </p:cNvPr>
          <p:cNvSpPr txBox="1"/>
          <p:nvPr/>
        </p:nvSpPr>
        <p:spPr>
          <a:xfrm>
            <a:off x="621102" y="2001838"/>
            <a:ext cx="10964173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Let us hear the Word, mix it with faith in our hearts, and </a:t>
            </a:r>
            <a:r>
              <a:rPr lang="en-US" sz="4400" b="1" i="1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“enter into THAT</a:t>
            </a:r>
          </a:p>
          <a:p>
            <a:pPr algn="ctr"/>
            <a:r>
              <a:rPr lang="en-US" sz="4400" b="1" i="1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REST, </a:t>
            </a:r>
            <a:r>
              <a:rPr lang="en-US" sz="4400" b="1" i="1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lest any man fall after the same example of unbelief.” </a:t>
            </a:r>
            <a:r>
              <a:rPr lang="en-US" sz="44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(4:11)</a:t>
            </a:r>
            <a:endParaRPr lang="en-US" sz="4400" b="1" dirty="0">
              <a:ln>
                <a:solidFill>
                  <a:sysClr val="windowText" lastClr="000000"/>
                </a:solidFill>
              </a:ln>
              <a:solidFill>
                <a:schemeClr val="bg1"/>
              </a:solidFill>
              <a:effectLst>
                <a:glow rad="101600">
                  <a:schemeClr val="tx1">
                    <a:alpha val="60000"/>
                  </a:schemeClr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83971743"/>
      </p:ext>
    </p:extLst>
  </p:cSld>
  <p:clrMapOvr>
    <a:masterClrMapping/>
  </p:clrMapOvr>
  <p:transition spd="slow">
    <p:randomBar dir="vert"/>
  </p:transition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283</TotalTime>
  <Words>395</Words>
  <Application>Microsoft Office PowerPoint</Application>
  <PresentationFormat>Widescreen</PresentationFormat>
  <Paragraphs>25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3" baseType="lpstr">
      <vt:lpstr>Arial</vt:lpstr>
      <vt:lpstr>Calibri</vt:lpstr>
      <vt:lpstr>Calibri Light</vt:lpstr>
      <vt:lpstr>Cooper Black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Jerry Burns</dc:creator>
  <cp:lastModifiedBy>Jerry Burns</cp:lastModifiedBy>
  <cp:revision>22</cp:revision>
  <dcterms:created xsi:type="dcterms:W3CDTF">2020-10-05T21:36:23Z</dcterms:created>
  <dcterms:modified xsi:type="dcterms:W3CDTF">2020-11-23T14:04:18Z</dcterms:modified>
</cp:coreProperties>
</file>