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9" r:id="rId13"/>
    <p:sldId id="292" r:id="rId14"/>
    <p:sldId id="290" r:id="rId15"/>
    <p:sldId id="291" r:id="rId16"/>
    <p:sldId id="288" r:id="rId17"/>
    <p:sldId id="293" r:id="rId18"/>
    <p:sldId id="294" r:id="rId19"/>
    <p:sldId id="295" r:id="rId20"/>
    <p:sldId id="296" r:id="rId21"/>
    <p:sldId id="297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22FA4-B003-4716-A09A-59AD75116B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183239-C594-46A6-8051-D233B32EB2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619D56-2EB5-4142-BA0E-1AFBFADDE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B6971-2F46-4BD0-8241-159D1EB3E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AD6CEE-44A2-419B-9D34-6B2B68B28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957770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9E4AD-E614-475A-9A72-E2FC0C77E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8E0CD1-947D-4100-BBC3-279A4C966A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3DCAD-CF65-4E36-9BDE-CB7F85497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286D6-4755-4E81-B79F-660F2D03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7FBDA4-0346-49B5-96CC-33A0BE6F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391228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35348F-2E0B-4D51-B1E1-AFE0D3284B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E87646-649D-4446-974F-84A031A52A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4B978-4A63-49FD-B122-7D4F7AD27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C95EE-70A3-4FA3-B723-B427C693E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88598-F9E0-4DEF-B4EA-0540554A0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17210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DEBB0-9070-4149-AD55-0B58606F8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EA5D7-A5F7-4021-8DCA-56A9C3533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9C65E-47A7-48A2-A3E1-48DE45A88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FB742-7339-4405-BC03-50900B7F0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0ACD1-7D71-4B45-8B15-875134EF1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556013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8C5F1-EF53-4195-AAEC-204FD65F7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7DD085-60B1-40FC-9B3F-7DE59EA5D9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05403-00D9-4381-AD4F-D7B28454D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CABD2-5325-4EE1-BE95-19BBDA4D7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CDA3A-FB22-423A-9123-8CE7BD300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51861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05FDA-23F3-42D6-A956-3780843FA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7E0C5-F718-495F-81B7-7D7BE534D2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19B053-0E81-4E19-A930-C3EE07F2D5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20DB9A-D9A8-4B88-A7ED-80D746B6F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2B460-F360-4482-A361-65FDA5CD7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4BE8E8-18C7-4F65-BBD0-B23F560B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25592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504DE-CFFE-4E86-8EA7-BE7758E3D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E31678-C321-439C-AEB2-CE5113C1D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8419F7-1483-4207-B625-3F40A03005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A7C87-FACF-4031-A0C0-41FA258E0A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A39FDA-9935-4AF1-8AD0-DA57508DE9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251A01-C010-4EF6-B278-F9012BABE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86A28B-B0AB-44DA-822B-79F57BE14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501FA1-06EE-4FF4-B07B-99DF0C9D0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330818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7249D-A72C-45F8-95FF-962DDA0B6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47A383-40D9-48BF-891E-22772A008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E1F1E6-84C1-41F0-B17E-D46A15A21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D00D48-9B04-4141-8272-B436718C5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07479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433015-C7E0-44DF-A2C3-400F6B4DA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E459FD-AB85-4DE2-A029-FA90AC0CC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944A85-0E3C-4D58-9082-CE2243531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892161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3C30E-0988-40EF-9800-694FD3C6A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8805C-71E5-4472-99C8-432970430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A260C-4B12-46CC-946A-D0F6F29C82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6319FA-3CDF-4FB2-8E6A-83D29FCDF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96649-2045-4665-8735-762199ED8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855312-C1D8-44DD-8D6F-6E64494CD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48969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62043-8301-424A-AC40-1618AD6E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5FB6B4-4FFD-41CA-BC94-4C962E46B3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E9F64-70E0-422A-AA3A-79725E2ED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E70E7-C6D7-4404-A831-3F7275D3C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50AEEE-91B9-4194-8A3C-B1C8FD876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82FCB7-E9DB-429D-966C-D30B51610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61389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2BBB9F-C054-40D1-80CB-D69C4C9E4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E456E-5C86-4B36-983F-15E74235E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42F12-26D7-45F1-B642-998605D424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94323-F02E-40EB-A501-4DE67094C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0D3CD1-8BD8-4B70-867E-40CB2AE167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1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7A3B2A-177A-4627-A19B-777140FC3782}"/>
              </a:ext>
            </a:extLst>
          </p:cNvPr>
          <p:cNvSpPr txBox="1"/>
          <p:nvPr/>
        </p:nvSpPr>
        <p:spPr>
          <a:xfrm>
            <a:off x="618226" y="1919377"/>
            <a:ext cx="109555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HEBREWS</a:t>
            </a:r>
          </a:p>
          <a:p>
            <a:pPr algn="ctr"/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Lesson 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B096F3-FCF0-4962-87D7-3FC7E9FD6BD6}"/>
              </a:ext>
            </a:extLst>
          </p:cNvPr>
          <p:cNvSpPr txBox="1"/>
          <p:nvPr/>
        </p:nvSpPr>
        <p:spPr>
          <a:xfrm>
            <a:off x="6096000" y="4692770"/>
            <a:ext cx="54777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Global Association of Theological Studies</a:t>
            </a:r>
          </a:p>
        </p:txBody>
      </p:sp>
    </p:spTree>
    <p:extLst>
      <p:ext uri="{BB962C8B-B14F-4D97-AF65-F5344CB8AC3E}">
        <p14:creationId xmlns:p14="http://schemas.microsoft.com/office/powerpoint/2010/main" val="1978036239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471718-9943-41D6-9867-2CDEC0FE0206}"/>
              </a:ext>
            </a:extLst>
          </p:cNvPr>
          <p:cNvSpPr txBox="1"/>
          <p:nvPr/>
        </p:nvSpPr>
        <p:spPr>
          <a:xfrm>
            <a:off x="598098" y="335845"/>
            <a:ext cx="1098430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 is obvious that these are characteristics of the kingdom of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“righteousness and peace”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44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is declared to be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supreme sovereign of righteousness and peace.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 say it would be usurpation to be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less than God and have such a title!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200114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4998C7-8AC1-4C8F-B7EB-C11FF7A62B31}"/>
              </a:ext>
            </a:extLst>
          </p:cNvPr>
          <p:cNvSpPr txBox="1"/>
          <p:nvPr/>
        </p:nvSpPr>
        <p:spPr>
          <a:xfrm>
            <a:off x="612476" y="181957"/>
            <a:ext cx="10984302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phrase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“made like unto the Son of God”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(7:3) is preceded by several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points of similarity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between this brief appearance of God and the actual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Incarnation.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“theophany” not only blessed Abraham and received tithes of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him;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was a prefiguration of the Son of God, Jesus Christ.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506729"/>
      </p:ext>
    </p:extLst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E75114-C710-4F64-8065-D3703B77B7BD}"/>
              </a:ext>
            </a:extLst>
          </p:cNvPr>
          <p:cNvSpPr txBox="1"/>
          <p:nvPr/>
        </p:nvSpPr>
        <p:spPr>
          <a:xfrm>
            <a:off x="598098" y="612844"/>
            <a:ext cx="1098430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points of similarity are easily recognized by one who has the revelation of the oneness of God:</a:t>
            </a:r>
          </a:p>
          <a:p>
            <a:pPr algn="ctr"/>
            <a:endParaRPr lang="en-US" sz="36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indent="-742950" algn="ctr">
              <a:buAutoNum type="arabicParenBoth"/>
            </a:pP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“Without father”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Jesus, creator of all things, was before all things (John 1:10; Colossians 1:17). </a:t>
            </a:r>
          </a:p>
          <a:p>
            <a:pPr algn="ctr"/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 Son, He had no earthly father. As God, no father!</a:t>
            </a:r>
          </a:p>
        </p:txBody>
      </p:sp>
    </p:spTree>
    <p:extLst>
      <p:ext uri="{BB962C8B-B14F-4D97-AF65-F5344CB8AC3E}">
        <p14:creationId xmlns:p14="http://schemas.microsoft.com/office/powerpoint/2010/main" val="2448121605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E75114-C710-4F64-8065-D3703B77B7BD}"/>
              </a:ext>
            </a:extLst>
          </p:cNvPr>
          <p:cNvSpPr txBox="1"/>
          <p:nvPr/>
        </p:nvSpPr>
        <p:spPr>
          <a:xfrm>
            <a:off x="603849" y="1690062"/>
            <a:ext cx="1098430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(2) “Without mother”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While Mary was mother of the humanity of the Son of God,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she was not the mother of God!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self-existent One had no mother!</a:t>
            </a:r>
          </a:p>
        </p:txBody>
      </p:sp>
    </p:spTree>
    <p:extLst>
      <p:ext uri="{BB962C8B-B14F-4D97-AF65-F5344CB8AC3E}">
        <p14:creationId xmlns:p14="http://schemas.microsoft.com/office/powerpoint/2010/main" val="1143571428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D6C34D-5E16-4CB4-82F8-5EBD020F3315}"/>
              </a:ext>
            </a:extLst>
          </p:cNvPr>
          <p:cNvSpPr txBox="1"/>
          <p:nvPr/>
        </p:nvSpPr>
        <p:spPr>
          <a:xfrm>
            <a:off x="603849" y="612844"/>
            <a:ext cx="1098430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(3)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“Without descent,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having neither beginning of days, nor end of life.”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“whose goings forth have been from of old, from everlasting”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(Micah 5:2) is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first and the last”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(Revelation 1:17-18).</a:t>
            </a:r>
          </a:p>
          <a:p>
            <a:pPr algn="ctr"/>
            <a:endParaRPr lang="en-US" sz="40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(4)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40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Abideth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 priest continually”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 an accurate description of the Lord Jesus Christ (Hebrews 7:3-5).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927213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93CC96-0466-4CEF-86C7-433940B76352}"/>
              </a:ext>
            </a:extLst>
          </p:cNvPr>
          <p:cNvSpPr txBox="1"/>
          <p:nvPr/>
        </p:nvSpPr>
        <p:spPr>
          <a:xfrm>
            <a:off x="598098" y="181957"/>
            <a:ext cx="10984302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these points (7:1-3) we see that the “order of </a:t>
            </a:r>
            <a:r>
              <a:rPr lang="en-US" sz="44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isn’t dependent on human ancestry,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is an ever-abiding priesthood.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Furthermore,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since the order of </a:t>
            </a:r>
            <a:r>
              <a:rPr lang="en-US" sz="44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wasn’t of human lineage,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superseded the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Aaronic order because it was before it and, as we shall see, superior to it.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1094636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644D77-69F5-4C87-B623-B6D9014DE2C9}"/>
              </a:ext>
            </a:extLst>
          </p:cNvPr>
          <p:cNvSpPr txBox="1"/>
          <p:nvPr/>
        </p:nvSpPr>
        <p:spPr>
          <a:xfrm>
            <a:off x="603849" y="58846"/>
            <a:ext cx="10984302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now, the following points are set forth to establish that the </a:t>
            </a:r>
            <a:r>
              <a:rPr lang="en-US" sz="36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order is higher than the Aaronic order (7:4-11).</a:t>
            </a:r>
          </a:p>
          <a:p>
            <a:pPr algn="ctr"/>
            <a:endParaRPr lang="en-US" sz="36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(1) </a:t>
            </a:r>
            <a:r>
              <a:rPr lang="en-US" sz="36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“whose descent is not counted from them”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(7:6), received tithes from Abraham “the patriarch” (7:4). This is contrasted with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</a:t>
            </a:r>
          </a:p>
          <a:p>
            <a:pPr algn="ctr"/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sons of Levi who . . . take tithes . . . of their brethren”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(7:5). </a:t>
            </a: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These significant factors follow the apostle’s urging to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“consider how great this man was”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(7:4).</a:t>
            </a:r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276685"/>
      </p:ext>
    </p:extLst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C9D124-2DA5-4011-97F6-C2F29CAC8BC4}"/>
              </a:ext>
            </a:extLst>
          </p:cNvPr>
          <p:cNvSpPr txBox="1"/>
          <p:nvPr/>
        </p:nvSpPr>
        <p:spPr>
          <a:xfrm>
            <a:off x="603849" y="335845"/>
            <a:ext cx="1098430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(2) </a:t>
            </a:r>
            <a:r>
              <a:rPr lang="en-US" sz="36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who was not of the blessed lineage, actually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“blessed him that had the promises”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(7:6). </a:t>
            </a:r>
          </a:p>
          <a:p>
            <a:pPr algn="ctr"/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And, of this point, Paul pointed out that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less [Abraham] is blessed of the better [</a:t>
            </a:r>
            <a:r>
              <a:rPr lang="en-US" sz="36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]”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(7:7). </a:t>
            </a:r>
          </a:p>
          <a:p>
            <a:pPr algn="ctr"/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“Consider how great. . . .” Greater than the patriarch who had the promises! What man could be so?</a:t>
            </a:r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169583"/>
      </p:ext>
    </p:extLst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4F3354F-41AE-4552-B6F6-C4F15FFE5067}"/>
              </a:ext>
            </a:extLst>
          </p:cNvPr>
          <p:cNvSpPr txBox="1"/>
          <p:nvPr/>
        </p:nvSpPr>
        <p:spPr>
          <a:xfrm>
            <a:off x="612476" y="1687225"/>
            <a:ext cx="1098430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(3) It is then suggested that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 ever-living priest with a right to receive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tithe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transcends that of the temporal and limited claims of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succession of dying men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(7:8).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3482277"/>
      </p:ext>
    </p:extLst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973967D-5FD8-40F8-A47E-1DBF4A970250}"/>
              </a:ext>
            </a:extLst>
          </p:cNvPr>
          <p:cNvSpPr txBox="1"/>
          <p:nvPr/>
        </p:nvSpPr>
        <p:spPr>
          <a:xfrm>
            <a:off x="603849" y="612844"/>
            <a:ext cx="1098430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(4) Then it is pointed out that the order of </a:t>
            </a:r>
            <a:r>
              <a:rPr lang="en-US" sz="36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is higher than that of the Levites because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Levi himself virtually paid tithe to </a:t>
            </a:r>
            <a:r>
              <a:rPr lang="en-US" sz="36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while in the loins of his father, Abraham (7:9-10). </a:t>
            </a:r>
          </a:p>
          <a:p>
            <a:pPr algn="ctr"/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These points establish the superiority</a:t>
            </a: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our “great high priest, Jesus,” who is after the “order of </a:t>
            </a:r>
            <a:r>
              <a:rPr lang="en-US" sz="36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,” over the temporal and imperfect order of Aaron.</a:t>
            </a:r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772180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598098" y="2448134"/>
            <a:ext cx="1098430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“JESUS CHRIST AND THE</a:t>
            </a:r>
          </a:p>
          <a:p>
            <a:pPr algn="ctr"/>
            <a:r>
              <a:rPr lang="en-US" sz="4400" b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AARONIC PRIESTHOOD” </a:t>
            </a:r>
          </a:p>
          <a:p>
            <a:pPr algn="ctr"/>
            <a:r>
              <a:rPr lang="en-US" sz="4400" b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(7:1-28)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435056"/>
      </p:ext>
    </p:extLst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C406B5-C0EF-44B8-A58E-CE0F9AB0E746}"/>
              </a:ext>
            </a:extLst>
          </p:cNvPr>
          <p:cNvSpPr txBox="1"/>
          <p:nvPr/>
        </p:nvSpPr>
        <p:spPr>
          <a:xfrm>
            <a:off x="603849" y="428178"/>
            <a:ext cx="1098430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Thus, we see a significant point of comparison.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Levitical priesthood, which was inadequate, was given through the Law,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(7:11) which was also</a:t>
            </a: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inadequate (7:19). </a:t>
            </a:r>
          </a:p>
          <a:p>
            <a:pPr algn="ctr"/>
            <a:endParaRPr lang="en-US" sz="12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Therefore, there was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“of necessity a change also of the law”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made. </a:t>
            </a:r>
          </a:p>
          <a:p>
            <a:pPr algn="ctr"/>
            <a:endParaRPr lang="en-US" sz="12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Hundreds of years after the establishment of the Levitical order,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spoke of the eternal order of </a:t>
            </a:r>
            <a:r>
              <a:rPr lang="en-US" sz="36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which, being adequate, filled the need.</a:t>
            </a:r>
          </a:p>
        </p:txBody>
      </p:sp>
    </p:spTree>
    <p:extLst>
      <p:ext uri="{BB962C8B-B14F-4D97-AF65-F5344CB8AC3E}">
        <p14:creationId xmlns:p14="http://schemas.microsoft.com/office/powerpoint/2010/main" val="2239942714"/>
      </p:ext>
    </p:extLst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8284F0-66AA-433C-9E18-773ED6A1A7D1}"/>
              </a:ext>
            </a:extLst>
          </p:cNvPr>
          <p:cNvSpPr txBox="1"/>
          <p:nvPr/>
        </p:nvSpPr>
        <p:spPr>
          <a:xfrm>
            <a:off x="612476" y="1678599"/>
            <a:ext cx="1098430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conclusion of the comparison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 that we have in Him (Jesus),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at last, a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perfectly availing, sympathetic, merciful high priest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who is far superior to the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Aaronic order.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9013818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2457E3E-25B6-485E-AEA0-2F37B6CC2CC2}"/>
              </a:ext>
            </a:extLst>
          </p:cNvPr>
          <p:cNvSpPr txBox="1"/>
          <p:nvPr/>
        </p:nvSpPr>
        <p:spPr>
          <a:xfrm>
            <a:off x="603849" y="166568"/>
            <a:ext cx="10984302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ANALYSIS: The exposition of the comparison of Jesus Christ’s priesthood with that of Aaron’s is again taken up in Hebrews 7:1 and carried out. </a:t>
            </a:r>
          </a:p>
          <a:p>
            <a:pPr algn="ctr"/>
            <a:endParaRPr lang="en-US" sz="3800" b="1" i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8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38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is shown to be greater than Abraham, </a:t>
            </a:r>
            <a:r>
              <a:rPr lang="en-US" sz="38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who is, admittedly, greater than Aaron. And since Jesus is a high priest “after the order of </a:t>
            </a:r>
            <a:r>
              <a:rPr lang="en-US" sz="38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38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,” </a:t>
            </a:r>
            <a:r>
              <a:rPr lang="en-US" sz="38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Jesus’ priesthood is greater than that of Aaron’s or the Levitical order.</a:t>
            </a:r>
            <a:endParaRPr lang="en-US" sz="38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485837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34D21C0-DBAC-4463-92D5-E0504FAC3776}"/>
              </a:ext>
            </a:extLst>
          </p:cNvPr>
          <p:cNvSpPr txBox="1"/>
          <p:nvPr/>
        </p:nvSpPr>
        <p:spPr>
          <a:xfrm>
            <a:off x="603849" y="612844"/>
            <a:ext cx="1098430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</a:t>
            </a:r>
            <a:r>
              <a:rPr lang="en-US" sz="44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(7:1-10)</a:t>
            </a:r>
          </a:p>
          <a:p>
            <a:pPr algn="ctr"/>
            <a:endParaRPr lang="en-US" sz="36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After hinting at the priesthood of Jesus Christ in the close of Hebrews 2, where we are told,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“He is able to </a:t>
            </a:r>
            <a:r>
              <a:rPr lang="en-US" sz="40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succour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(help) them that are tempted”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(2:18), the writer speaks more plainly on the point in 4:14: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“We have a great high priest . . .Jesus the Son of God.”</a:t>
            </a:r>
            <a:endParaRPr lang="en-US" sz="4000" b="1" i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2291325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26AA4C-2496-4064-81FB-6E7E0F7F1CF3}"/>
              </a:ext>
            </a:extLst>
          </p:cNvPr>
          <p:cNvSpPr txBox="1"/>
          <p:nvPr/>
        </p:nvSpPr>
        <p:spPr>
          <a:xfrm>
            <a:off x="612476" y="1690062"/>
            <a:ext cx="1098430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should be noted that </a:t>
            </a:r>
            <a:r>
              <a:rPr lang="en-US" sz="44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is mentioned here and in only two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other places in the Scriptures: in Genesis 14; Psalm 110; and finally in Hebrews.</a:t>
            </a:r>
          </a:p>
        </p:txBody>
      </p:sp>
    </p:spTree>
    <p:extLst>
      <p:ext uri="{BB962C8B-B14F-4D97-AF65-F5344CB8AC3E}">
        <p14:creationId xmlns:p14="http://schemas.microsoft.com/office/powerpoint/2010/main" val="3062988357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7858D1-ED8C-4D08-936D-4B8D212B8AB0}"/>
              </a:ext>
            </a:extLst>
          </p:cNvPr>
          <p:cNvSpPr txBox="1"/>
          <p:nvPr/>
        </p:nvSpPr>
        <p:spPr>
          <a:xfrm>
            <a:off x="598098" y="382012"/>
            <a:ext cx="10984302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There are many and varied opinions concerning the nature and identity of </a:t>
            </a:r>
            <a:r>
              <a:rPr lang="en-US" sz="38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38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8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Some feel he was a Canaanite king of a local city, Salem. </a:t>
            </a:r>
          </a:p>
          <a:p>
            <a:pPr algn="ctr"/>
            <a:endParaRPr lang="en-US" sz="2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8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Others</a:t>
            </a:r>
            <a:r>
              <a:rPr lang="en-US" sz="38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8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hold that he was a descendant of Shem and still others say he was a Hamite.</a:t>
            </a:r>
          </a:p>
          <a:p>
            <a:pPr algn="ctr"/>
            <a:endParaRPr lang="en-US" sz="2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8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Many say it matters little who and what he actually was since the type is the main object of the writer’s purpose in referring to him.</a:t>
            </a:r>
            <a:endParaRPr lang="en-US" sz="38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473128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C1AB09-7A33-458D-BDB4-A2B4A21BFBCA}"/>
              </a:ext>
            </a:extLst>
          </p:cNvPr>
          <p:cNvSpPr txBox="1"/>
          <p:nvPr/>
        </p:nvSpPr>
        <p:spPr>
          <a:xfrm>
            <a:off x="603849" y="366623"/>
            <a:ext cx="1098430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While some believe that </a:t>
            </a:r>
            <a:r>
              <a:rPr lang="en-US" sz="36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was a man only,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others contend that he was “a theophany,” or a brief appearance of God,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“made like unto the Son of God.”</a:t>
            </a:r>
          </a:p>
          <a:p>
            <a:pPr algn="ctr"/>
            <a:r>
              <a:rPr lang="en-US" sz="1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author believes this last view. While this would contradict the Trinitarian concept, it is in complete harmony with monotheism. </a:t>
            </a: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Indeed, it appears to me to be the only view that</a:t>
            </a: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does not lead into or depend upon supposition. </a:t>
            </a:r>
          </a:p>
          <a:p>
            <a:pPr algn="ctr"/>
            <a:endParaRPr lang="en-US" sz="1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Let us see if the Scripture corroborates this view.</a:t>
            </a:r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796696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1B79F1-B247-4E8E-A187-C375F2FAD254}"/>
              </a:ext>
            </a:extLst>
          </p:cNvPr>
          <p:cNvSpPr txBox="1"/>
          <p:nvPr/>
        </p:nvSpPr>
        <p:spPr>
          <a:xfrm>
            <a:off x="603849" y="903545"/>
            <a:ext cx="109843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“For this </a:t>
            </a:r>
            <a:r>
              <a:rPr lang="en-US" sz="44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(7:1) is identified by his name; it means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“King of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Righteousness”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(7:2).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are already told that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“righteousness is the </a:t>
            </a:r>
            <a:r>
              <a:rPr lang="en-US" sz="44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sceptre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of thy [Christ’s] kingdom”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(1:8).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750679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18EF6A-A4C6-488B-B989-038D3F508A93}"/>
              </a:ext>
            </a:extLst>
          </p:cNvPr>
          <p:cNvSpPr txBox="1"/>
          <p:nvPr/>
        </p:nvSpPr>
        <p:spPr>
          <a:xfrm>
            <a:off x="603849" y="1012954"/>
            <a:ext cx="109843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“For this </a:t>
            </a:r>
            <a:r>
              <a:rPr lang="en-US" sz="44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king of Salem”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reveals that he is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“king of Peace”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(7:2). 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Nowhere does the Scripture teach </a:t>
            </a:r>
            <a:r>
              <a:rPr lang="en-US" sz="44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Melchisedec’s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kingdom to be a literal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earthly domain,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which could be located geographically.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361754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1161</Words>
  <Application>Microsoft Office PowerPoint</Application>
  <PresentationFormat>Widescreen</PresentationFormat>
  <Paragraphs>86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Cooper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Burns</dc:creator>
  <cp:lastModifiedBy>Jerry Burns</cp:lastModifiedBy>
  <cp:revision>23</cp:revision>
  <dcterms:created xsi:type="dcterms:W3CDTF">2020-10-05T21:36:23Z</dcterms:created>
  <dcterms:modified xsi:type="dcterms:W3CDTF">2020-11-23T18:41:45Z</dcterms:modified>
</cp:coreProperties>
</file>