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9" r:id="rId4"/>
    <p:sldId id="280" r:id="rId5"/>
    <p:sldId id="281" r:id="rId6"/>
    <p:sldId id="282" r:id="rId7"/>
    <p:sldId id="283" r:id="rId8"/>
    <p:sldId id="284" r:id="rId9"/>
    <p:sldId id="297" r:id="rId10"/>
    <p:sldId id="298" r:id="rId11"/>
    <p:sldId id="285" r:id="rId12"/>
    <p:sldId id="286" r:id="rId13"/>
    <p:sldId id="287" r:id="rId14"/>
    <p:sldId id="288" r:id="rId15"/>
    <p:sldId id="299" r:id="rId16"/>
    <p:sldId id="300" r:id="rId17"/>
    <p:sldId id="289"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1" d="100"/>
          <a:sy n="111" d="100"/>
        </p:scale>
        <p:origin x="456"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22FA4-B003-4716-A09A-59AD75116B1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183239-C594-46A6-8051-D233B32EB2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619D56-2EB5-4142-BA0E-1AFBFADDE20C}"/>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3DBB6971-2F46-4BD0-8241-159D1EB3E2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AD6CEE-44A2-419B-9D34-6B2B68B28C40}"/>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535957770"/>
      </p:ext>
    </p:extLst>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9E4AD-E614-475A-9A72-E2FC0C77E11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8E0CD1-947D-4100-BBC3-279A4C966AA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D3DCAD-CF65-4E36-9BDE-CB7F85497259}"/>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C0F286D6-4755-4E81-B79F-660F2D035F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7FBDA4-0346-49B5-96CC-33A0BE6F1BF2}"/>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457391228"/>
      </p:ext>
    </p:extLst>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35348F-2E0B-4D51-B1E1-AFE0D3284B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BE87646-649D-4446-974F-84A031A52A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84B978-4A63-49FD-B122-7D4F7AD2788E}"/>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71FC95EE-70A3-4FA3-B723-B427C693EA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B88598-F9E0-4DEF-B4EA-0540554A0FE4}"/>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533817210"/>
      </p:ext>
    </p:extLst>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DEBB0-9070-4149-AD55-0B58606F8D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6EA5D7-A5F7-4021-8DCA-56A9C3533C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59C65E-47A7-48A2-A3E1-48DE45A88D2F}"/>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4A4FB742-7339-4405-BC03-50900B7F00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50ACD1-7D71-4B45-8B15-875134EF13BB}"/>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437556013"/>
      </p:ext>
    </p:extLst>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8C5F1-EF53-4195-AAEC-204FD65F78B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7DD085-60B1-40FC-9B3F-7DE59EA5D9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005403-00D9-4381-AD4F-D7B28454D009}"/>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637CABD2-5325-4EE1-BE95-19BBDA4D7A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5CDA3A-FB22-423A-9123-8CE7BD300D2D}"/>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3243251861"/>
      </p:ext>
    </p:extLst>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05FDA-23F3-42D6-A956-3780843FAE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57E0C5-F718-495F-81B7-7D7BE534D25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19B053-0E81-4E19-A930-C3EE07F2D5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220DB9A-D9A8-4B88-A7ED-80D746B6F1B4}"/>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6" name="Footer Placeholder 5">
            <a:extLst>
              <a:ext uri="{FF2B5EF4-FFF2-40B4-BE49-F238E27FC236}">
                <a16:creationId xmlns:a16="http://schemas.microsoft.com/office/drawing/2014/main" id="{5E12B460-F360-4482-A361-65FDA5CD79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4BE8E8-18C7-4F65-BBD0-B23F560B7E32}"/>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837625592"/>
      </p:ext>
    </p:extLst>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504DE-CFFE-4E86-8EA7-BE7758E3D5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DE31678-C321-439C-AEB2-CE5113C1DF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8419F7-1483-4207-B625-3F40A03005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26A7C87-FACF-4031-A0C0-41FA258E0A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7A39FDA-9935-4AF1-8AD0-DA57508DE93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9251A01-C010-4EF6-B278-F9012BABEF08}"/>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8" name="Footer Placeholder 7">
            <a:extLst>
              <a:ext uri="{FF2B5EF4-FFF2-40B4-BE49-F238E27FC236}">
                <a16:creationId xmlns:a16="http://schemas.microsoft.com/office/drawing/2014/main" id="{5E86A28B-B0AB-44DA-822B-79F57BE147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501FA1-06EE-4FF4-B07B-99DF0C9D0E6E}"/>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3632330818"/>
      </p:ext>
    </p:extLst>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7249D-A72C-45F8-95FF-962DDA0B63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747A383-40D9-48BF-891E-22772A008A01}"/>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4" name="Footer Placeholder 3">
            <a:extLst>
              <a:ext uri="{FF2B5EF4-FFF2-40B4-BE49-F238E27FC236}">
                <a16:creationId xmlns:a16="http://schemas.microsoft.com/office/drawing/2014/main" id="{ADE1F1E6-84C1-41F0-B17E-D46A15A216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7D00D48-9B04-4141-8272-B436718C5363}"/>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508007479"/>
      </p:ext>
    </p:extLst>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433015-C7E0-44DF-A2C3-400F6B4DA2CC}"/>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3" name="Footer Placeholder 2">
            <a:extLst>
              <a:ext uri="{FF2B5EF4-FFF2-40B4-BE49-F238E27FC236}">
                <a16:creationId xmlns:a16="http://schemas.microsoft.com/office/drawing/2014/main" id="{C3E459FD-AB85-4DE2-A029-FA90AC0CC56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9944A85-0E3C-4D58-9082-CE2243531126}"/>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2622892161"/>
      </p:ext>
    </p:extLst>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3C30E-0988-40EF-9800-694FD3C6AB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E28805C-71E5-4472-99C8-4329704304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CA260C-4B12-46CC-946A-D0F6F29C82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6319FA-3CDF-4FB2-8E6A-83D29FCDF98D}"/>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6" name="Footer Placeholder 5">
            <a:extLst>
              <a:ext uri="{FF2B5EF4-FFF2-40B4-BE49-F238E27FC236}">
                <a16:creationId xmlns:a16="http://schemas.microsoft.com/office/drawing/2014/main" id="{84E96649-2045-4665-8735-762199ED82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855312-C1D8-44DD-8D6F-6E64494CD16B}"/>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076048969"/>
      </p:ext>
    </p:extLst>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2043-8301-424A-AC40-1618AD6EEB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5FB6B4-4FFD-41CA-BC94-4C962E46B3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13E9F64-70E0-422A-AA3A-79725E2ED7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6E70E7-C6D7-4404-A831-3F7275D3CB9E}"/>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6" name="Footer Placeholder 5">
            <a:extLst>
              <a:ext uri="{FF2B5EF4-FFF2-40B4-BE49-F238E27FC236}">
                <a16:creationId xmlns:a16="http://schemas.microsoft.com/office/drawing/2014/main" id="{EB50AEEE-91B9-4194-8A3C-B1C8FD8763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82FCB7-E9DB-429D-966C-D30B51610958}"/>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3237961389"/>
      </p:ext>
    </p:extLst>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2BBB9F-C054-40D1-80CB-D69C4C9E42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CE456E-5C86-4B36-983F-15E74235EE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442F12-26D7-45F1-B642-998605D424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D6594323-F02E-40EB-A501-4DE67094C9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00D3CD1-8BD8-4B70-867E-40CB2AE167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2FE7C7-42DD-4F15-9CF6-3B8EF57FCE30}" type="slidenum">
              <a:rPr lang="en-US" smtClean="0"/>
              <a:t>‹#›</a:t>
            </a:fld>
            <a:endParaRPr lang="en-US"/>
          </a:p>
        </p:txBody>
      </p:sp>
    </p:spTree>
    <p:extLst>
      <p:ext uri="{BB962C8B-B14F-4D97-AF65-F5344CB8AC3E}">
        <p14:creationId xmlns:p14="http://schemas.microsoft.com/office/powerpoint/2010/main" val="224991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407A3B2A-177A-4627-A19B-777140FC3782}"/>
              </a:ext>
            </a:extLst>
          </p:cNvPr>
          <p:cNvSpPr txBox="1"/>
          <p:nvPr/>
        </p:nvSpPr>
        <p:spPr>
          <a:xfrm>
            <a:off x="618226" y="1919377"/>
            <a:ext cx="10955548" cy="2246769"/>
          </a:xfrm>
          <a:prstGeom prst="rect">
            <a:avLst/>
          </a:prstGeom>
          <a:noFill/>
        </p:spPr>
        <p:txBody>
          <a:bodyPr wrap="square" rtlCol="0">
            <a:spAutoFit/>
          </a:bodyPr>
          <a:lstStyle/>
          <a:p>
            <a:pPr algn="ctr"/>
            <a:r>
              <a:rPr lang="en-US" sz="9600" b="1" i="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Cooper Black" panose="0208090404030B020404" pitchFamily="18" charset="0"/>
                <a:cs typeface="Arial" panose="020B0604020202020204" pitchFamily="34" charset="0"/>
              </a:rPr>
              <a:t>HEBREWS</a:t>
            </a:r>
          </a:p>
          <a:p>
            <a:pPr algn="ctr"/>
            <a:r>
              <a:rPr lang="en-US" sz="4400" b="1" i="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Cooper Black" panose="0208090404030B020404" pitchFamily="18" charset="0"/>
                <a:cs typeface="Arial" panose="020B0604020202020204" pitchFamily="34" charset="0"/>
              </a:rPr>
              <a:t>Lesson 13</a:t>
            </a:r>
          </a:p>
        </p:txBody>
      </p:sp>
      <p:sp>
        <p:nvSpPr>
          <p:cNvPr id="4" name="TextBox 3">
            <a:extLst>
              <a:ext uri="{FF2B5EF4-FFF2-40B4-BE49-F238E27FC236}">
                <a16:creationId xmlns:a16="http://schemas.microsoft.com/office/drawing/2014/main" id="{76B096F3-FCF0-4962-87D7-3FC7E9FD6BD6}"/>
              </a:ext>
            </a:extLst>
          </p:cNvPr>
          <p:cNvSpPr txBox="1"/>
          <p:nvPr/>
        </p:nvSpPr>
        <p:spPr>
          <a:xfrm>
            <a:off x="6096000" y="4692770"/>
            <a:ext cx="5477774" cy="1077218"/>
          </a:xfrm>
          <a:prstGeom prst="rect">
            <a:avLst/>
          </a:prstGeom>
          <a:noFill/>
        </p:spPr>
        <p:txBody>
          <a:bodyPr wrap="square" rtlCol="0">
            <a:spAutoFit/>
          </a:bodyPr>
          <a:lstStyle/>
          <a:p>
            <a:pPr algn="r"/>
            <a:r>
              <a:rPr lang="en-US" sz="3200" b="1" dirty="0">
                <a:ln>
                  <a:solidFill>
                    <a:sysClr val="windowText" lastClr="000000"/>
                  </a:solidFill>
                </a:ln>
                <a:solidFill>
                  <a:schemeClr val="bg1"/>
                </a:solidFill>
                <a:effectLst>
                  <a:glow rad="101600">
                    <a:schemeClr val="tx1">
                      <a:alpha val="60000"/>
                    </a:schemeClr>
                  </a:glow>
                </a:effectLst>
              </a:rPr>
              <a:t>Global Association of Theological Studies</a:t>
            </a:r>
          </a:p>
        </p:txBody>
      </p:sp>
    </p:spTree>
    <p:extLst>
      <p:ext uri="{BB962C8B-B14F-4D97-AF65-F5344CB8AC3E}">
        <p14:creationId xmlns:p14="http://schemas.microsoft.com/office/powerpoint/2010/main" val="1978036239"/>
      </p:ext>
    </p:extLst>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197F012A-CE20-483B-9406-A54735DEC26D}"/>
              </a:ext>
            </a:extLst>
          </p:cNvPr>
          <p:cNvSpPr txBox="1"/>
          <p:nvPr/>
        </p:nvSpPr>
        <p:spPr>
          <a:xfrm>
            <a:off x="612476" y="1687225"/>
            <a:ext cx="10984302" cy="3477875"/>
          </a:xfrm>
          <a:prstGeom prst="rect">
            <a:avLst/>
          </a:prstGeom>
          <a:noFill/>
        </p:spPr>
        <p:txBody>
          <a:bodyPr wrap="square" rtlCol="0">
            <a:spAutoFit/>
          </a:bodyPr>
          <a:lstStyle/>
          <a:p>
            <a:pPr marL="742950" indent="-742950" algn="ctr">
              <a:buAutoNum type="arabicPeriod"/>
            </a:pPr>
            <a:r>
              <a:rPr lang="en-US" sz="4400" b="1" i="0" u="none" strike="noStrike" baseline="0" dirty="0">
                <a:ln>
                  <a:solidFill>
                    <a:sysClr val="windowText" lastClr="000000"/>
                  </a:solidFill>
                </a:ln>
                <a:solidFill>
                  <a:schemeClr val="tx1">
                    <a:lumMod val="50000"/>
                    <a:lumOff val="50000"/>
                  </a:schemeClr>
                </a:solidFill>
                <a:effectLst>
                  <a:glow rad="101600">
                    <a:schemeClr val="tx1">
                      <a:alpha val="60000"/>
                    </a:schemeClr>
                  </a:glow>
                </a:effectLst>
                <a:latin typeface="Arial" panose="020B0604020202020204" pitchFamily="34" charset="0"/>
                <a:cs typeface="Arial" panose="020B0604020202020204" pitchFamily="34" charset="0"/>
              </a:rPr>
              <a:t>Our Duty to Ourselves (12:12-13, 15).</a:t>
            </a:r>
          </a:p>
          <a:p>
            <a:pPr marL="742950" indent="-742950" algn="ctr">
              <a:buAutoNum type="arabicPeriod"/>
            </a:pPr>
            <a:endParaRPr lang="en-US" sz="4400" b="1" dirty="0">
              <a:ln>
                <a:solidFill>
                  <a:sysClr val="windowText" lastClr="000000"/>
                </a:solidFill>
              </a:ln>
              <a:solidFill>
                <a:schemeClr val="tx1">
                  <a:lumMod val="50000"/>
                  <a:lumOff val="50000"/>
                </a:schemeClr>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chemeClr val="tx1">
                    <a:lumMod val="50000"/>
                    <a:lumOff val="50000"/>
                  </a:schemeClr>
                </a:solidFill>
                <a:effectLst>
                  <a:glow rad="101600">
                    <a:schemeClr val="tx1">
                      <a:alpha val="60000"/>
                    </a:schemeClr>
                  </a:glow>
                </a:effectLst>
                <a:latin typeface="Arial" panose="020B0604020202020204" pitchFamily="34" charset="0"/>
                <a:cs typeface="Arial" panose="020B0604020202020204" pitchFamily="34" charset="0"/>
              </a:rPr>
              <a:t>2. Our Duty to Fellow Believers </a:t>
            </a:r>
            <a:r>
              <a:rPr lang="en-US" sz="3800" b="1" i="0" u="none" strike="noStrike" baseline="0" dirty="0">
                <a:ln>
                  <a:solidFill>
                    <a:sysClr val="windowText" lastClr="000000"/>
                  </a:solidFill>
                </a:ln>
                <a:solidFill>
                  <a:schemeClr val="tx1">
                    <a:lumMod val="50000"/>
                    <a:lumOff val="50000"/>
                  </a:schemeClr>
                </a:solidFill>
                <a:effectLst>
                  <a:glow rad="101600">
                    <a:schemeClr val="tx1">
                      <a:alpha val="60000"/>
                    </a:schemeClr>
                  </a:glow>
                </a:effectLst>
                <a:latin typeface="Arial" panose="020B0604020202020204" pitchFamily="34" charset="0"/>
                <a:cs typeface="Arial" panose="020B0604020202020204" pitchFamily="34" charset="0"/>
              </a:rPr>
              <a:t>(12:14-15).</a:t>
            </a:r>
          </a:p>
          <a:p>
            <a:pPr algn="ctr"/>
            <a:endParaRPr lang="en-US" sz="44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3. Our Duty to God (12:14, 16-17).</a:t>
            </a:r>
            <a:endParaRPr lang="en-US" sz="44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19023983"/>
      </p:ext>
    </p:extLst>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9F8CB8B5-FB2B-4DF5-AEB2-8DD130C67ADB}"/>
              </a:ext>
            </a:extLst>
          </p:cNvPr>
          <p:cNvSpPr txBox="1"/>
          <p:nvPr/>
        </p:nvSpPr>
        <p:spPr>
          <a:xfrm>
            <a:off x="598098" y="902871"/>
            <a:ext cx="10984302" cy="5016758"/>
          </a:xfrm>
          <a:prstGeom prst="rect">
            <a:avLst/>
          </a:prstGeom>
          <a:noFill/>
        </p:spPr>
        <p:txBody>
          <a:bodyPr wrap="square" rtlCol="0">
            <a:spAutoFit/>
          </a:bodyPr>
          <a:lstStyle/>
          <a:p>
            <a:pPr algn="ct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D. A Warning Against Apostasy (12:18-29)</a:t>
            </a:r>
          </a:p>
          <a:p>
            <a:pPr algn="ctr"/>
            <a:endPar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comparison between Sinai and Zion (12:18-24) exhibits an impressive</a:t>
            </a: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contrast between the Mosaic and the Christian dispensations. This is followed by</a:t>
            </a: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 final appeal to a steadfastness and constancy (12:25-29).</a:t>
            </a: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49432615"/>
      </p:ext>
    </p:extLst>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4DDF2CC6-ED9B-4B58-98E7-01C5C2C78C5F}"/>
              </a:ext>
            </a:extLst>
          </p:cNvPr>
          <p:cNvSpPr txBox="1"/>
          <p:nvPr/>
        </p:nvSpPr>
        <p:spPr>
          <a:xfrm>
            <a:off x="603849" y="911497"/>
            <a:ext cx="10984302" cy="5078313"/>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 The Old Covenant (12:18-21)</a:t>
            </a:r>
          </a:p>
          <a:p>
            <a:pPr algn="ctr"/>
            <a:endPar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Mount Sinai, dark and gloomy, is the scene. Israel is assembled around the foot of the mountain, forbidden and afraid to touch it. </a:t>
            </a:r>
          </a:p>
          <a:p>
            <a:pPr algn="ct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God of Israel, unapproachable, is either shrouded in darkness or revealed in fire.</a:t>
            </a: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9256104"/>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9A0677E2-D6F0-4AE0-B4F1-5D97B94D4BCB}"/>
              </a:ext>
            </a:extLst>
          </p:cNvPr>
          <p:cNvSpPr txBox="1"/>
          <p:nvPr/>
        </p:nvSpPr>
        <p:spPr>
          <a:xfrm>
            <a:off x="603849" y="551289"/>
            <a:ext cx="10984302" cy="5755422"/>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2. The New Covenant (12:22-24)</a:t>
            </a:r>
          </a:p>
          <a:p>
            <a:pPr algn="ctr"/>
            <a:endPar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“But ye are come unto mount Sion,”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radiant with light and crowned with</a:t>
            </a: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city of God. There are choirs of assembled angels. </a:t>
            </a:r>
          </a:p>
          <a:p>
            <a:pPr algn="ct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You are in the accepted church of the firstborn. You have access to God Himself.</a:t>
            </a:r>
            <a:endParaRPr lang="en-US" sz="40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58504559"/>
      </p:ext>
    </p:extLst>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5EF323C0-3ED8-472B-B374-639658CCFC2B}"/>
              </a:ext>
            </a:extLst>
          </p:cNvPr>
          <p:cNvSpPr txBox="1"/>
          <p:nvPr/>
        </p:nvSpPr>
        <p:spPr>
          <a:xfrm>
            <a:off x="603849" y="612844"/>
            <a:ext cx="10984302" cy="4401205"/>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3. The Strong Warning against Apostasy </a:t>
            </a: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(12:25-29)</a:t>
            </a:r>
          </a:p>
          <a:p>
            <a:pPr algn="ctr"/>
            <a:endPar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This passage is an earnest exhortation that sounds three notes of warning:</a:t>
            </a:r>
          </a:p>
          <a:p>
            <a:pPr algn="ctr"/>
            <a:endPar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marL="742950" indent="-742950" algn="ctr">
              <a:buAutoNum type="alphaLcPeriod"/>
            </a:pP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From Hebrew history (12:25)</a:t>
            </a:r>
          </a:p>
        </p:txBody>
      </p:sp>
    </p:spTree>
    <p:extLst>
      <p:ext uri="{BB962C8B-B14F-4D97-AF65-F5344CB8AC3E}">
        <p14:creationId xmlns:p14="http://schemas.microsoft.com/office/powerpoint/2010/main" val="2872706163"/>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5EF323C0-3ED8-472B-B374-639658CCFC2B}"/>
              </a:ext>
            </a:extLst>
          </p:cNvPr>
          <p:cNvSpPr txBox="1"/>
          <p:nvPr/>
        </p:nvSpPr>
        <p:spPr>
          <a:xfrm>
            <a:off x="603849" y="612844"/>
            <a:ext cx="10984302" cy="5016758"/>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3. The Strong Warning against Apostasy </a:t>
            </a: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(12:25-29)</a:t>
            </a:r>
          </a:p>
          <a:p>
            <a:pPr algn="ctr"/>
            <a:endPar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This passage is an earnest exhortation that sounds three notes of warning:</a:t>
            </a:r>
          </a:p>
          <a:p>
            <a:pPr algn="ctr"/>
            <a:endPar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marL="742950" indent="-742950" algn="ctr">
              <a:buAutoNum type="alphaLcPeriod"/>
            </a:pPr>
            <a:r>
              <a:rPr lang="en-US" sz="4000" b="1" i="0" u="none" strike="noStrike" baseline="0" dirty="0">
                <a:ln>
                  <a:solidFill>
                    <a:sysClr val="windowText" lastClr="000000"/>
                  </a:solidFill>
                </a:ln>
                <a:solidFill>
                  <a:schemeClr val="tx1">
                    <a:lumMod val="50000"/>
                    <a:lumOff val="50000"/>
                  </a:schemeClr>
                </a:solidFill>
                <a:effectLst>
                  <a:glow rad="101600">
                    <a:schemeClr val="tx1">
                      <a:alpha val="60000"/>
                    </a:schemeClr>
                  </a:glow>
                </a:effectLst>
                <a:latin typeface="Arial" panose="020B0604020202020204" pitchFamily="34" charset="0"/>
                <a:cs typeface="Arial" panose="020B0604020202020204" pitchFamily="34" charset="0"/>
              </a:rPr>
              <a:t>From Hebrew history (12:25)</a:t>
            </a:r>
          </a:p>
          <a:p>
            <a:pPr algn="ct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 From Hebrew prophecy (12:26-27)</a:t>
            </a:r>
          </a:p>
        </p:txBody>
      </p:sp>
    </p:spTree>
    <p:extLst>
      <p:ext uri="{BB962C8B-B14F-4D97-AF65-F5344CB8AC3E}">
        <p14:creationId xmlns:p14="http://schemas.microsoft.com/office/powerpoint/2010/main" val="1816116202"/>
      </p:ext>
    </p:extLst>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5EF323C0-3ED8-472B-B374-639658CCFC2B}"/>
              </a:ext>
            </a:extLst>
          </p:cNvPr>
          <p:cNvSpPr txBox="1"/>
          <p:nvPr/>
        </p:nvSpPr>
        <p:spPr>
          <a:xfrm>
            <a:off x="603849" y="612844"/>
            <a:ext cx="10984302" cy="5632311"/>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3. The Strong Warning against Apostasy </a:t>
            </a: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(12:25-29)</a:t>
            </a:r>
          </a:p>
          <a:p>
            <a:pPr algn="ctr"/>
            <a:endPar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This passage is an earnest exhortation that sounds three notes of warning:</a:t>
            </a:r>
          </a:p>
          <a:p>
            <a:pPr algn="ctr"/>
            <a:endPar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marL="742950" indent="-742950" algn="ctr">
              <a:buAutoNum type="alphaLcPeriod"/>
            </a:pPr>
            <a:r>
              <a:rPr lang="en-US" sz="4000" b="1" i="0" u="none" strike="noStrike" baseline="0" dirty="0">
                <a:ln>
                  <a:solidFill>
                    <a:sysClr val="windowText" lastClr="000000"/>
                  </a:solidFill>
                </a:ln>
                <a:solidFill>
                  <a:schemeClr val="tx1">
                    <a:lumMod val="50000"/>
                    <a:lumOff val="50000"/>
                  </a:schemeClr>
                </a:solidFill>
                <a:effectLst>
                  <a:glow rad="101600">
                    <a:schemeClr val="tx1">
                      <a:alpha val="60000"/>
                    </a:schemeClr>
                  </a:glow>
                </a:effectLst>
                <a:latin typeface="Arial" panose="020B0604020202020204" pitchFamily="34" charset="0"/>
                <a:cs typeface="Arial" panose="020B0604020202020204" pitchFamily="34" charset="0"/>
              </a:rPr>
              <a:t>From Hebrew history (12:25)</a:t>
            </a:r>
          </a:p>
          <a:p>
            <a:pPr algn="ctr"/>
            <a:r>
              <a:rPr lang="en-US" sz="4000" b="1" i="0" u="none" strike="noStrike" baseline="0" dirty="0">
                <a:ln>
                  <a:solidFill>
                    <a:sysClr val="windowText" lastClr="000000"/>
                  </a:solidFill>
                </a:ln>
                <a:solidFill>
                  <a:schemeClr val="tx1">
                    <a:lumMod val="50000"/>
                    <a:lumOff val="50000"/>
                  </a:schemeClr>
                </a:solidFill>
                <a:effectLst>
                  <a:glow rad="101600">
                    <a:schemeClr val="tx1">
                      <a:alpha val="60000"/>
                    </a:schemeClr>
                  </a:glow>
                </a:effectLst>
                <a:latin typeface="Arial" panose="020B0604020202020204" pitchFamily="34" charset="0"/>
                <a:cs typeface="Arial" panose="020B0604020202020204" pitchFamily="34" charset="0"/>
              </a:rPr>
              <a:t>b. From Hebrew prophecy (12:26-27)</a:t>
            </a:r>
          </a:p>
          <a:p>
            <a:pPr algn="ct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c. From Hebrew theology (12:29)</a:t>
            </a:r>
            <a:endParaRPr lang="en-US" sz="40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813383112"/>
      </p:ext>
    </p:extLst>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99C7299C-AC39-40A6-8DBE-2E16B37A86C9}"/>
              </a:ext>
            </a:extLst>
          </p:cNvPr>
          <p:cNvSpPr txBox="1"/>
          <p:nvPr/>
        </p:nvSpPr>
        <p:spPr>
          <a:xfrm>
            <a:off x="603849" y="707366"/>
            <a:ext cx="10984302" cy="5509200"/>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Unchangeable,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great God of Heaven and earth is still a consuming fire against evil, as He was at Mount Sinai. </a:t>
            </a:r>
          </a:p>
          <a:p>
            <a:pPr algn="ct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His nature has not changed,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and if we neglect or ignore His provision and will</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in this dispensation, the day of judgment will be to us a terrible day.</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4717644"/>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9" name="TextBox 8">
            <a:extLst>
              <a:ext uri="{FF2B5EF4-FFF2-40B4-BE49-F238E27FC236}">
                <a16:creationId xmlns:a16="http://schemas.microsoft.com/office/drawing/2014/main" id="{E5909697-A50E-404F-BCBC-744ED62AE799}"/>
              </a:ext>
            </a:extLst>
          </p:cNvPr>
          <p:cNvSpPr txBox="1"/>
          <p:nvPr/>
        </p:nvSpPr>
        <p:spPr>
          <a:xfrm>
            <a:off x="598098" y="2705725"/>
            <a:ext cx="10984302" cy="1446550"/>
          </a:xfrm>
          <a:prstGeom prst="rect">
            <a:avLst/>
          </a:prstGeom>
          <a:noFill/>
        </p:spPr>
        <p:txBody>
          <a:bodyPr wrap="square" rtlCol="0">
            <a:spAutoFit/>
          </a:bodyPr>
          <a:lstStyle/>
          <a:p>
            <a:pPr algn="ctr"/>
            <a:r>
              <a:rPr lang="en-US" sz="44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FAITH AND THE BELIEVER”</a:t>
            </a: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(12:1-29)</a:t>
            </a:r>
            <a:endParaRPr lang="en-US" sz="4400" b="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5435056"/>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BEFBC78E-CDAA-436F-A36F-1BE5C9130FFF}"/>
              </a:ext>
            </a:extLst>
          </p:cNvPr>
          <p:cNvSpPr txBox="1"/>
          <p:nvPr/>
        </p:nvSpPr>
        <p:spPr>
          <a:xfrm>
            <a:off x="598098" y="397401"/>
            <a:ext cx="10984302" cy="6063198"/>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 Our Exemplar, Jesus Christ (12:1-2)</a:t>
            </a:r>
          </a:p>
          <a:p>
            <a:pPr algn="ctr"/>
            <a:endPar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connective “</a:t>
            </a:r>
            <a:r>
              <a:rPr lang="en-US" sz="40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Wherefore”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(12:1) ties the exhortation that follows to the</a:t>
            </a: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great array of witnesses of Hebrews 11. </a:t>
            </a:r>
          </a:p>
          <a:p>
            <a:pPr algn="ctr"/>
            <a:endParaRPr lang="en-US" sz="2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Using figurative speech, the writer</a:t>
            </a: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depicts the Christian believer as a runner engaged in a race in a huge arena, surrounded by spectators.</a:t>
            </a: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1485837"/>
      </p:ext>
    </p:extLst>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46DA3CE0-F535-46E4-82B6-BFB837BEB298}"/>
              </a:ext>
            </a:extLst>
          </p:cNvPr>
          <p:cNvSpPr txBox="1"/>
          <p:nvPr/>
        </p:nvSpPr>
        <p:spPr>
          <a:xfrm>
            <a:off x="603849" y="582067"/>
            <a:ext cx="10984302" cy="5693866"/>
          </a:xfrm>
          <a:prstGeom prst="rect">
            <a:avLst/>
          </a:prstGeom>
          <a:noFill/>
        </p:spPr>
        <p:txBody>
          <a:bodyPr wrap="square" rtlCol="0">
            <a:spAutoFit/>
          </a:bodyPr>
          <a:lstStyle/>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Furthermore, he insists that we </a:t>
            </a:r>
            <a:r>
              <a:rPr lang="en-US" sz="36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“lay aside every weight, and the sin that doth so easily beset us.” </a:t>
            </a: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The sin, </a:t>
            </a: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once recognized as such, is usually easier to lay aside than </a:t>
            </a: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the “weight.” </a:t>
            </a: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But we’re in the Christian race. </a:t>
            </a:r>
          </a:p>
          <a:p>
            <a:pPr algn="ctr"/>
            <a:endParaRPr lang="en-US" sz="2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To win. </a:t>
            </a:r>
          </a:p>
          <a:p>
            <a:pPr algn="ctr"/>
            <a:endParaRPr lang="en-US" sz="2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Weights</a:t>
            </a: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 impede our progress and must be laid aside. What’s the difference? </a:t>
            </a: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How can a</a:t>
            </a:r>
          </a:p>
          <a:p>
            <a:pPr algn="ct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distinction be made between a weight and a sin?</a:t>
            </a:r>
            <a:endParaRPr lang="en-US" sz="36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94526257"/>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4A8687FC-2389-491E-925C-50B3A3042B4F}"/>
              </a:ext>
            </a:extLst>
          </p:cNvPr>
          <p:cNvSpPr txBox="1"/>
          <p:nvPr/>
        </p:nvSpPr>
        <p:spPr>
          <a:xfrm>
            <a:off x="603849" y="920621"/>
            <a:ext cx="10984302" cy="5016758"/>
          </a:xfrm>
          <a:prstGeom prst="rect">
            <a:avLst/>
          </a:prstGeom>
          <a:noFill/>
        </p:spPr>
        <p:txBody>
          <a:bodyPr wrap="square" rtlCol="0">
            <a:spAutoFit/>
          </a:bodyPr>
          <a:lstStyle/>
          <a:p>
            <a:pPr algn="ct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 sin,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as we all agree, is a definite crippler and will knock us out of the Christian race if allowed to remain in our lives. </a:t>
            </a:r>
          </a:p>
          <a:p>
            <a:pPr algn="ct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While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 weight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could be recognized as something less than sin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that hinders our running,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it is also a crippling element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that can steal our victory.</a:t>
            </a:r>
            <a:endParaRPr lang="en-US" sz="40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81253075"/>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B12D0245-FC21-4243-A4E3-F19E518FFCC0}"/>
              </a:ext>
            </a:extLst>
          </p:cNvPr>
          <p:cNvSpPr txBox="1"/>
          <p:nvPr/>
        </p:nvSpPr>
        <p:spPr>
          <a:xfrm>
            <a:off x="603849" y="674400"/>
            <a:ext cx="10984302" cy="5509200"/>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 Chastening Results in Spiritual Development (12:3-11)</a:t>
            </a:r>
          </a:p>
          <a:p>
            <a:pPr algn="ctr"/>
            <a:endPar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When you are weary, </a:t>
            </a: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“consider Him”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(12:3). Remember, </a:t>
            </a: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“you have not</a:t>
            </a:r>
          </a:p>
          <a:p>
            <a:pPr algn="ct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yet resisted unto blood”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(12:4) as He did. Further, don’t forget that </a:t>
            </a: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“whom the</a:t>
            </a:r>
          </a:p>
          <a:p>
            <a:pPr algn="ct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Lord loveth He </a:t>
            </a:r>
            <a:r>
              <a:rPr lang="en-US" sz="4400" b="1" i="1" u="none" strike="noStrike" baseline="0" dirty="0" err="1">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chasteneth</a:t>
            </a: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(12:6).</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407964752"/>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79E2E063-6A42-4503-ABE5-58CEA62B076F}"/>
              </a:ext>
            </a:extLst>
          </p:cNvPr>
          <p:cNvSpPr txBox="1"/>
          <p:nvPr/>
        </p:nvSpPr>
        <p:spPr>
          <a:xfrm>
            <a:off x="598098" y="612844"/>
            <a:ext cx="10984302" cy="5632311"/>
          </a:xfrm>
          <a:prstGeom prst="rect">
            <a:avLst/>
          </a:prstGeom>
          <a:noFill/>
        </p:spPr>
        <p:txBody>
          <a:bodyPr wrap="square" rtlCol="0">
            <a:spAutoFit/>
          </a:bodyPr>
          <a:lstStyle/>
          <a:p>
            <a:pPr algn="ct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C. An Exhortation to Endurance (12:12-17)</a:t>
            </a:r>
          </a:p>
          <a:p>
            <a:pPr algn="ctr"/>
            <a:endPar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“Wherefore [for these reasons]” </a:t>
            </a: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(12:12) said the apostle, since Jesus suffered death for your salvation, since you have never shed blood in your resistance to sin, since even your trials are expressions of your heavenly Father’s love for you, </a:t>
            </a: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and since the chastisements are meant to profit you in their results, </a:t>
            </a: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surely you will never abandon the Christian faith!</a:t>
            </a:r>
            <a:endParaRPr lang="en-US" sz="36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32530847"/>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197F012A-CE20-483B-9406-A54735DEC26D}"/>
              </a:ext>
            </a:extLst>
          </p:cNvPr>
          <p:cNvSpPr txBox="1"/>
          <p:nvPr/>
        </p:nvSpPr>
        <p:spPr>
          <a:xfrm>
            <a:off x="612476" y="1687225"/>
            <a:ext cx="10984302" cy="769441"/>
          </a:xfrm>
          <a:prstGeom prst="rect">
            <a:avLst/>
          </a:prstGeom>
          <a:noFill/>
        </p:spPr>
        <p:txBody>
          <a:bodyPr wrap="square" rtlCol="0">
            <a:spAutoFit/>
          </a:bodyPr>
          <a:lstStyle/>
          <a:p>
            <a:pPr marL="742950" indent="-742950" algn="ctr">
              <a:buAutoNum type="arabicPeriod"/>
            </a:pP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Our Duty to Ourselves (12:12-13, 15).</a:t>
            </a:r>
          </a:p>
        </p:txBody>
      </p:sp>
    </p:spTree>
    <p:extLst>
      <p:ext uri="{BB962C8B-B14F-4D97-AF65-F5344CB8AC3E}">
        <p14:creationId xmlns:p14="http://schemas.microsoft.com/office/powerpoint/2010/main" val="3654770102"/>
      </p:ext>
    </p:extLst>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197F012A-CE20-483B-9406-A54735DEC26D}"/>
              </a:ext>
            </a:extLst>
          </p:cNvPr>
          <p:cNvSpPr txBox="1"/>
          <p:nvPr/>
        </p:nvSpPr>
        <p:spPr>
          <a:xfrm>
            <a:off x="612476" y="1687225"/>
            <a:ext cx="10984302" cy="2123658"/>
          </a:xfrm>
          <a:prstGeom prst="rect">
            <a:avLst/>
          </a:prstGeom>
          <a:noFill/>
        </p:spPr>
        <p:txBody>
          <a:bodyPr wrap="square" rtlCol="0">
            <a:spAutoFit/>
          </a:bodyPr>
          <a:lstStyle/>
          <a:p>
            <a:pPr marL="742950" indent="-742950" algn="ctr">
              <a:buAutoNum type="arabicPeriod"/>
            </a:pPr>
            <a:r>
              <a:rPr lang="en-US" sz="4400" b="1" i="0" u="none" strike="noStrike" baseline="0" dirty="0">
                <a:ln>
                  <a:solidFill>
                    <a:sysClr val="windowText" lastClr="000000"/>
                  </a:solidFill>
                </a:ln>
                <a:solidFill>
                  <a:schemeClr val="tx1">
                    <a:lumMod val="50000"/>
                    <a:lumOff val="50000"/>
                  </a:schemeClr>
                </a:solidFill>
                <a:effectLst>
                  <a:glow rad="101600">
                    <a:schemeClr val="tx1">
                      <a:alpha val="60000"/>
                    </a:schemeClr>
                  </a:glow>
                </a:effectLst>
                <a:latin typeface="Arial" panose="020B0604020202020204" pitchFamily="34" charset="0"/>
                <a:cs typeface="Arial" panose="020B0604020202020204" pitchFamily="34" charset="0"/>
              </a:rPr>
              <a:t>Our Duty to Ourselves (12:12-13, 15).</a:t>
            </a:r>
          </a:p>
          <a:p>
            <a:pPr marL="742950" indent="-742950" algn="ctr">
              <a:buAutoNum type="arabicPeriod"/>
            </a:pPr>
            <a:endParaRPr lang="en-US" sz="44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2. Our Duty to Fellow Believers </a:t>
            </a:r>
            <a:r>
              <a:rPr lang="en-US" sz="38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(12:14-15).</a:t>
            </a:r>
          </a:p>
        </p:txBody>
      </p:sp>
    </p:spTree>
    <p:extLst>
      <p:ext uri="{BB962C8B-B14F-4D97-AF65-F5344CB8AC3E}">
        <p14:creationId xmlns:p14="http://schemas.microsoft.com/office/powerpoint/2010/main" val="1572790049"/>
      </p:ext>
    </p:extLst>
  </p:cSld>
  <p:clrMapOvr>
    <a:masterClrMapping/>
  </p:clrMapOvr>
  <p:transition spd="slow">
    <p:randomBar dir="vert"/>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TotalTime>
  <Words>721</Words>
  <Application>Microsoft Office PowerPoint</Application>
  <PresentationFormat>Widescreen</PresentationFormat>
  <Paragraphs>79</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Cooper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Burns</dc:creator>
  <cp:lastModifiedBy>Jerry Burns</cp:lastModifiedBy>
  <cp:revision>20</cp:revision>
  <dcterms:created xsi:type="dcterms:W3CDTF">2020-10-05T21:36:23Z</dcterms:created>
  <dcterms:modified xsi:type="dcterms:W3CDTF">2020-11-25T20:37:32Z</dcterms:modified>
</cp:coreProperties>
</file>