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5" r:id="rId4"/>
    <p:sldId id="259" r:id="rId5"/>
    <p:sldId id="260" r:id="rId6"/>
    <p:sldId id="261" r:id="rId7"/>
    <p:sldId id="279" r:id="rId8"/>
    <p:sldId id="262" r:id="rId9"/>
    <p:sldId id="280" r:id="rId10"/>
    <p:sldId id="263" r:id="rId11"/>
    <p:sldId id="268" r:id="rId12"/>
    <p:sldId id="264" r:id="rId13"/>
    <p:sldId id="265" r:id="rId14"/>
    <p:sldId id="266" r:id="rId15"/>
    <p:sldId id="267" r:id="rId16"/>
    <p:sldId id="269" r:id="rId17"/>
    <p:sldId id="270" r:id="rId18"/>
    <p:sldId id="271" r:id="rId19"/>
    <p:sldId id="272" r:id="rId20"/>
    <p:sldId id="273" r:id="rId21"/>
    <p:sldId id="274" r:id="rId22"/>
    <p:sldId id="281" r:id="rId23"/>
    <p:sldId id="275" r:id="rId24"/>
    <p:sldId id="277" r:id="rId25"/>
    <p:sldId id="278" r:id="rId26"/>
    <p:sldId id="282" r:id="rId27"/>
    <p:sldId id="283" r:id="rId28"/>
    <p:sldId id="284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5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22FA4-B003-4716-A09A-59AD75116B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183239-C594-46A6-8051-D233B32EB2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619D56-2EB5-4142-BA0E-1AFBFADDE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B6971-2F46-4BD0-8241-159D1EB3E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AD6CEE-44A2-419B-9D34-6B2B68B28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957770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9E4AD-E614-475A-9A72-E2FC0C77E1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8E0CD1-947D-4100-BBC3-279A4C966A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D3DCAD-CF65-4E36-9BDE-CB7F85497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286D6-4755-4E81-B79F-660F2D035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7FBDA4-0346-49B5-96CC-33A0BE6F1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391228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35348F-2E0B-4D51-B1E1-AFE0D3284B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E87646-649D-4446-974F-84A031A52A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84B978-4A63-49FD-B122-7D4F7AD27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FC95EE-70A3-4FA3-B723-B427C693E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88598-F9E0-4DEF-B4EA-0540554A0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17210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DEBB0-9070-4149-AD55-0B58606F8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6EA5D7-A5F7-4021-8DCA-56A9C3533C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59C65E-47A7-48A2-A3E1-48DE45A88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4FB742-7339-4405-BC03-50900B7F0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50ACD1-7D71-4B45-8B15-875134EF1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556013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8C5F1-EF53-4195-AAEC-204FD65F7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7DD085-60B1-40FC-9B3F-7DE59EA5D9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005403-00D9-4381-AD4F-D7B28454D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7CABD2-5325-4EE1-BE95-19BBDA4D7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5CDA3A-FB22-423A-9123-8CE7BD300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251861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05FDA-23F3-42D6-A956-3780843FA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57E0C5-F718-495F-81B7-7D7BE534D2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19B053-0E81-4E19-A930-C3EE07F2D5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20DB9A-D9A8-4B88-A7ED-80D746B6F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12B460-F360-4482-A361-65FDA5CD7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4BE8E8-18C7-4F65-BBD0-B23F560B7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625592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504DE-CFFE-4E86-8EA7-BE7758E3D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E31678-C321-439C-AEB2-CE5113C1DF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8419F7-1483-4207-B625-3F40A03005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6A7C87-FACF-4031-A0C0-41FA258E0A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A39FDA-9935-4AF1-8AD0-DA57508DE9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251A01-C010-4EF6-B278-F9012BABE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86A28B-B0AB-44DA-822B-79F57BE14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D501FA1-06EE-4FF4-B07B-99DF0C9D0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330818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7249D-A72C-45F8-95FF-962DDA0B6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47A383-40D9-48BF-891E-22772A008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E1F1E6-84C1-41F0-B17E-D46A15A21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D00D48-9B04-4141-8272-B436718C5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07479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433015-C7E0-44DF-A2C3-400F6B4DA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E459FD-AB85-4DE2-A029-FA90AC0CC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944A85-0E3C-4D58-9082-CE2243531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892161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3C30E-0988-40EF-9800-694FD3C6A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28805C-71E5-4472-99C8-4329704304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CA260C-4B12-46CC-946A-D0F6F29C82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6319FA-3CDF-4FB2-8E6A-83D29FCDF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E96649-2045-4665-8735-762199ED8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855312-C1D8-44DD-8D6F-6E64494CD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048969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62043-8301-424A-AC40-1618AD6EE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5FB6B4-4FFD-41CA-BC94-4C962E46B3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3E9F64-70E0-422A-AA3A-79725E2ED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6E70E7-C6D7-4404-A831-3F7275D3C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50AEEE-91B9-4194-8A3C-B1C8FD876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82FCB7-E9DB-429D-966C-D30B51610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61389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2BBB9F-C054-40D1-80CB-D69C4C9E4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CE456E-5C86-4B36-983F-15E74235E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442F12-26D7-45F1-B642-998605D424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594323-F02E-40EB-A501-4DE67094C9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0D3CD1-8BD8-4B70-867E-40CB2AE167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91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07A3B2A-177A-4627-A19B-777140FC3782}"/>
              </a:ext>
            </a:extLst>
          </p:cNvPr>
          <p:cNvSpPr txBox="1"/>
          <p:nvPr/>
        </p:nvSpPr>
        <p:spPr>
          <a:xfrm>
            <a:off x="618226" y="1924201"/>
            <a:ext cx="109555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i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cs typeface="Arial" panose="020B0604020202020204" pitchFamily="34" charset="0"/>
              </a:rPr>
              <a:t>HEBREWS</a:t>
            </a:r>
          </a:p>
          <a:p>
            <a:pPr algn="ctr"/>
            <a:r>
              <a:rPr lang="en-US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cs typeface="Arial" panose="020B0604020202020204" pitchFamily="34" charset="0"/>
              </a:rPr>
              <a:t>Lesson 3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B23445-13D0-4335-9E75-098CC1C3C08D}"/>
              </a:ext>
            </a:extLst>
          </p:cNvPr>
          <p:cNvSpPr txBox="1"/>
          <p:nvPr/>
        </p:nvSpPr>
        <p:spPr>
          <a:xfrm>
            <a:off x="7013275" y="4719191"/>
            <a:ext cx="456049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Global Association of Theological Studies</a:t>
            </a:r>
          </a:p>
        </p:txBody>
      </p:sp>
    </p:spTree>
    <p:extLst>
      <p:ext uri="{BB962C8B-B14F-4D97-AF65-F5344CB8AC3E}">
        <p14:creationId xmlns:p14="http://schemas.microsoft.com/office/powerpoint/2010/main" val="1978036239"/>
      </p:ext>
    </p:extLst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6FB3D6A-3D61-4EBF-AC4C-85113A33E146}"/>
              </a:ext>
            </a:extLst>
          </p:cNvPr>
          <p:cNvSpPr txBox="1"/>
          <p:nvPr/>
        </p:nvSpPr>
        <p:spPr>
          <a:xfrm>
            <a:off x="605287" y="1288090"/>
            <a:ext cx="1098142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How did He obtain the “more excellent name”?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“By inheritance!”</a:t>
            </a:r>
          </a:p>
          <a:p>
            <a:pPr algn="ctr"/>
            <a:endParaRPr lang="en-US" sz="4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His name was the name of the Father!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3337328"/>
      </p:ext>
    </p:extLst>
  </p:cSld>
  <p:clrMapOvr>
    <a:masterClrMapping/>
  </p:clrMapOvr>
  <p:transition spd="slow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2E8726C-2C90-44CA-9FE7-1EE2FB0FA65D}"/>
              </a:ext>
            </a:extLst>
          </p:cNvPr>
          <p:cNvSpPr txBox="1"/>
          <p:nvPr/>
        </p:nvSpPr>
        <p:spPr>
          <a:xfrm>
            <a:off x="609600" y="1351508"/>
            <a:ext cx="109728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name, then, Jesus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obtained “by inheritance.”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name of the Father - the “more excellent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name” -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Jesus Christ!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817626"/>
      </p:ext>
    </p:extLst>
  </p:cSld>
  <p:clrMapOvr>
    <a:masterClrMapping/>
  </p:clrMapOvr>
  <p:transition spd="slow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9778EF0-5F33-439D-9EFE-4B1BE2A502D5}"/>
              </a:ext>
            </a:extLst>
          </p:cNvPr>
          <p:cNvSpPr txBox="1"/>
          <p:nvPr/>
        </p:nvSpPr>
        <p:spPr>
          <a:xfrm>
            <a:off x="626853" y="2705725"/>
            <a:ext cx="109382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2. Angels W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ere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Commanded to Worship Jesus (1:6-7)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987783"/>
      </p:ext>
    </p:extLst>
  </p:cSld>
  <p:clrMapOvr>
    <a:masterClrMapping/>
  </p:clrMapOvr>
  <p:transition spd="slow">
    <p:randomBar dir="vert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FE9313B-4FAF-4963-AAF8-D295DD5E9968}"/>
              </a:ext>
            </a:extLst>
          </p:cNvPr>
          <p:cNvSpPr txBox="1"/>
          <p:nvPr/>
        </p:nvSpPr>
        <p:spPr>
          <a:xfrm>
            <a:off x="609600" y="674400"/>
            <a:ext cx="109728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Another reason I believe this verse refers to the first advent is in the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commandment itself: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“Let all the angels of God worship him.”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His second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advent, there will be no need for such a commandment! He’s coming in glory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power. So, after the first decree, was there a need for a second one</a:t>
            </a:r>
            <a:r>
              <a:rPr lang="en-US" sz="4400" b="1" i="0" u="none" strike="noStrike" baseline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415331"/>
      </p:ext>
    </p:extLst>
  </p:cSld>
  <p:clrMapOvr>
    <a:masterClrMapping/>
  </p:clrMapOvr>
  <p:transition spd="slow">
    <p:randomBar dir="vert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544405-4528-4087-91E2-EF2283D6167F}"/>
              </a:ext>
            </a:extLst>
          </p:cNvPr>
          <p:cNvSpPr txBox="1"/>
          <p:nvPr/>
        </p:nvSpPr>
        <p:spPr>
          <a:xfrm>
            <a:off x="609600" y="551289"/>
            <a:ext cx="10972800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3. Jesus Christ, God Incarnate (1:8-13)</a:t>
            </a:r>
          </a:p>
          <a:p>
            <a:pPr algn="ctr"/>
            <a:endParaRPr lang="en-US" sz="36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must be noted that the duration and the nature of the reign of Jesus Christ are alluded to in this passage. The duration is eternal: “for ever and ever.”</a:t>
            </a:r>
          </a:p>
          <a:p>
            <a:pPr algn="ctr"/>
            <a:endParaRPr lang="en-US" sz="36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nature of His reign is described in the symbolic phrase, “a scepter of</a:t>
            </a:r>
          </a:p>
          <a:p>
            <a:pPr algn="ctr"/>
            <a:r>
              <a:rPr lang="en-US" sz="36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righteousness.”</a:t>
            </a:r>
            <a:endParaRPr lang="en-US" sz="36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971743"/>
      </p:ext>
    </p:extLst>
  </p:cSld>
  <p:clrMapOvr>
    <a:masterClrMapping/>
  </p:clrMapOvr>
  <p:transition spd="slow">
    <p:randomBar dir="vert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E2529F5-0C45-4F62-BBDD-C97065274DA1}"/>
              </a:ext>
            </a:extLst>
          </p:cNvPr>
          <p:cNvSpPr txBox="1"/>
          <p:nvPr/>
        </p:nvSpPr>
        <p:spPr>
          <a:xfrm>
            <a:off x="632604" y="305068"/>
            <a:ext cx="10938294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comparison, no angel was ever called Elohim or Jehovah!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now, in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form of a question, the writer also points out that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 angel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was ever told to</a:t>
            </a:r>
          </a:p>
          <a:p>
            <a:pPr algn="ctr"/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“sit on my right hand, until I make thine enemies thy footstool”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(1:13). </a:t>
            </a:r>
          </a:p>
          <a:p>
            <a:pPr algn="ctr"/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But this was addressed directly to the Messiah (Psalm 110) and here applied to Jesus.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0656984"/>
      </p:ext>
    </p:extLst>
  </p:cSld>
  <p:clrMapOvr>
    <a:masterClrMapping/>
  </p:clrMapOvr>
  <p:transition spd="slow">
    <p:randomBar dir="vert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1AB5403-153F-46B8-A04B-B084CAE7FFE5}"/>
              </a:ext>
            </a:extLst>
          </p:cNvPr>
          <p:cNvSpPr txBox="1"/>
          <p:nvPr/>
        </p:nvSpPr>
        <p:spPr>
          <a:xfrm>
            <a:off x="600974" y="1012954"/>
            <a:ext cx="1099005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is ridiculous to interpret “right hand” to be a physical position. How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could one get on the right hand of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that which is everywhere? </a:t>
            </a:r>
          </a:p>
          <a:p>
            <a:pPr algn="ctr"/>
            <a:endParaRPr lang="en-US" sz="4400" b="1" i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phrase is symbolic language denoting “a place of power.”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6342667"/>
      </p:ext>
    </p:extLst>
  </p:cSld>
  <p:clrMapOvr>
    <a:masterClrMapping/>
  </p:clrMapOvr>
  <p:transition spd="slow">
    <p:randomBar dir="vert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DE29656-4F7B-4AED-AC5A-B91F4445D943}"/>
              </a:ext>
            </a:extLst>
          </p:cNvPr>
          <p:cNvSpPr txBox="1"/>
          <p:nvPr/>
        </p:nvSpPr>
        <p:spPr>
          <a:xfrm>
            <a:off x="621102" y="690113"/>
            <a:ext cx="10955547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4. The Role of Angels (1:14)</a:t>
            </a:r>
          </a:p>
          <a:p>
            <a:pPr algn="ctr"/>
            <a:endParaRPr lang="en-US" sz="4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As was pointed out earlier, angels are “sent forth to minister”; that is,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they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are servants of God.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As they ministered to Jesus after the temptation (Matthew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4:11),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they also minister to us,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 heirs of salvation.”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82541"/>
      </p:ext>
    </p:extLst>
  </p:cSld>
  <p:clrMapOvr>
    <a:masterClrMapping/>
  </p:clrMapOvr>
  <p:transition spd="slow">
    <p:randomBar dir="vert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7EDA2B1-50B6-4C37-BFAB-05EF5045937C}"/>
              </a:ext>
            </a:extLst>
          </p:cNvPr>
          <p:cNvSpPr txBox="1"/>
          <p:nvPr/>
        </p:nvSpPr>
        <p:spPr>
          <a:xfrm>
            <a:off x="600973" y="582067"/>
            <a:ext cx="10990053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B. A Parenthetical Exhortation (2:1-4)</a:t>
            </a:r>
          </a:p>
          <a:p>
            <a:pPr algn="ctr"/>
            <a:endParaRPr lang="en-US" sz="40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whole point of this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solemn warning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is: If transgression of the Law, which came through the instrumentality of angels who were creatures, brought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“just recompense,”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how much more certain is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“retributive punishment”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 those who reject the Lord Himself who has come and spoken!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7747468"/>
      </p:ext>
    </p:extLst>
  </p:cSld>
  <p:clrMapOvr>
    <a:masterClrMapping/>
  </p:clrMapOvr>
  <p:transition spd="slow">
    <p:randomBar dir="vert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0739E0B-6813-472A-A9F3-DC073ABF4A21}"/>
              </a:ext>
            </a:extLst>
          </p:cNvPr>
          <p:cNvSpPr txBox="1"/>
          <p:nvPr/>
        </p:nvSpPr>
        <p:spPr>
          <a:xfrm>
            <a:off x="622539" y="2367171"/>
            <a:ext cx="10946921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 the Old Testament prophets should be heard,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how much more should the Lord of Glory Himself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be heard!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1412746"/>
      </p:ext>
    </p:extLst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598098" y="2551837"/>
            <a:ext cx="109843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“Jesus Christ - Better than Angels”</a:t>
            </a:r>
            <a:endParaRPr lang="en-US" sz="5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435056"/>
      </p:ext>
    </p:extLst>
  </p:cSld>
  <p:clrMapOvr>
    <a:masterClrMapping/>
  </p:clrMapOvr>
  <p:transition spd="slow">
    <p:randomBar dir="vert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21DDAB1-AFCB-41F7-BD4E-B0CC1B966D37}"/>
              </a:ext>
            </a:extLst>
          </p:cNvPr>
          <p:cNvSpPr txBox="1"/>
          <p:nvPr/>
        </p:nvSpPr>
        <p:spPr>
          <a:xfrm>
            <a:off x="631166" y="170329"/>
            <a:ext cx="10929668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“For if the word spoken by angels was steadfast”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reminds us that, though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angels were only creatures and servants, God backed up the word spoken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through them. </a:t>
            </a:r>
          </a:p>
          <a:p>
            <a:pPr algn="ctr"/>
            <a:endParaRPr lang="en-US" sz="16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No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“transgression”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parabasis,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Gr. “overstepping willfully a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commandment”) or “disobedience” (</a:t>
            </a:r>
            <a:r>
              <a:rPr lang="en-US" sz="4000" b="1" i="1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parakoe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Gr. “failing to hear through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neglect”)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went unpunished!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7243415"/>
      </p:ext>
    </p:extLst>
  </p:cSld>
  <p:clrMapOvr>
    <a:masterClrMapping/>
  </p:clrMapOvr>
  <p:transition spd="slow">
    <p:randomBar dir="vert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97CD34-6DE6-4B11-B37F-3D2C8EBA2DB6}"/>
              </a:ext>
            </a:extLst>
          </p:cNvPr>
          <p:cNvSpPr txBox="1"/>
          <p:nvPr/>
        </p:nvSpPr>
        <p:spPr>
          <a:xfrm>
            <a:off x="613913" y="458956"/>
            <a:ext cx="10964173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“Neglect” would include, among other things:</a:t>
            </a:r>
          </a:p>
          <a:p>
            <a:pPr algn="ctr"/>
            <a:endParaRPr lang="en-US" sz="40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(1) Failure to give attention to the things of God: prayer, Bible study, attending church (Hebrews 10:25), and so forth.</a:t>
            </a:r>
          </a:p>
          <a:p>
            <a:pPr algn="ctr"/>
            <a:endParaRPr lang="en-US" sz="20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(2) Absorption in earthly pursuits, whether seeking pleasure, wealth, or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prestige in this present world.</a:t>
            </a:r>
          </a:p>
        </p:txBody>
      </p:sp>
    </p:spTree>
    <p:extLst>
      <p:ext uri="{BB962C8B-B14F-4D97-AF65-F5344CB8AC3E}">
        <p14:creationId xmlns:p14="http://schemas.microsoft.com/office/powerpoint/2010/main" val="3133601993"/>
      </p:ext>
    </p:extLst>
  </p:cSld>
  <p:clrMapOvr>
    <a:masterClrMapping/>
  </p:clrMapOvr>
  <p:transition spd="slow">
    <p:randomBar dir="vert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297CD34-6DE6-4B11-B37F-3D2C8EBA2DB6}"/>
              </a:ext>
            </a:extLst>
          </p:cNvPr>
          <p:cNvSpPr txBox="1"/>
          <p:nvPr/>
        </p:nvSpPr>
        <p:spPr>
          <a:xfrm>
            <a:off x="613913" y="520511"/>
            <a:ext cx="10964173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“Neglect” would include, among other things:</a:t>
            </a:r>
          </a:p>
          <a:p>
            <a:pPr algn="ctr"/>
            <a:endParaRPr lang="en-US" sz="4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(3) Forgetting “judgment to come” and living as “beasts that perish” in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immorality.</a:t>
            </a:r>
          </a:p>
          <a:p>
            <a:pPr algn="ctr"/>
            <a:endParaRPr lang="en-US" sz="20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(4) Conforming to this present world and losing the “love of God.”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040691"/>
      </p:ext>
    </p:extLst>
  </p:cSld>
  <p:clrMapOvr>
    <a:masterClrMapping/>
  </p:clrMapOvr>
  <p:transition spd="slow">
    <p:randomBar dir="vert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AAEB76B-DFBF-4539-A93E-208E84A11376}"/>
              </a:ext>
            </a:extLst>
          </p:cNvPr>
          <p:cNvSpPr txBox="1"/>
          <p:nvPr/>
        </p:nvSpPr>
        <p:spPr>
          <a:xfrm>
            <a:off x="615351" y="1993212"/>
            <a:ext cx="1095554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C. Justification of the Incarnation 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(2:5-18)</a:t>
            </a:r>
          </a:p>
          <a:p>
            <a:pPr algn="ctr"/>
            <a:endParaRPr lang="en-US" sz="4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1. Man’s Destiny and His Failure (2:5-8)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6616690"/>
      </p:ext>
    </p:extLst>
  </p:cSld>
  <p:clrMapOvr>
    <a:masterClrMapping/>
  </p:clrMapOvr>
  <p:transition spd="slow">
    <p:randomBar dir="vert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EDEC868-6D84-4004-98A8-2859F43B3C40}"/>
              </a:ext>
            </a:extLst>
          </p:cNvPr>
          <p:cNvSpPr txBox="1"/>
          <p:nvPr/>
        </p:nvSpPr>
        <p:spPr>
          <a:xfrm>
            <a:off x="623977" y="520511"/>
            <a:ext cx="10964174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Though, admittedly, humanity was made “a little lower than the angels,” the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psalm boldly and plainly asserts the fact that God “set him over the works of thy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[God’s] hands” and “put all things in subjection under his feet.” </a:t>
            </a:r>
          </a:p>
          <a:p>
            <a:pPr algn="ctr"/>
            <a:endParaRPr lang="en-US" sz="2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Such was the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role of humanity in creation!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748217"/>
      </p:ext>
    </p:extLst>
  </p:cSld>
  <p:clrMapOvr>
    <a:masterClrMapping/>
  </p:clrMapOvr>
  <p:transition spd="slow">
    <p:randomBar dir="vert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E125480-9116-4841-840B-F2E820EA3C53}"/>
              </a:ext>
            </a:extLst>
          </p:cNvPr>
          <p:cNvSpPr txBox="1"/>
          <p:nvPr/>
        </p:nvSpPr>
        <p:spPr>
          <a:xfrm>
            <a:off x="612475" y="1012954"/>
            <a:ext cx="1096417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2. The Goal Attained by and through Jesus Christ (2:9-13)</a:t>
            </a:r>
          </a:p>
          <a:p>
            <a:pPr algn="ctr"/>
            <a:endParaRPr lang="en-US" sz="4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If humans are to attain the goal of their destiny, then, of necessity,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must</a:t>
            </a:r>
          </a:p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be accomplished by a human!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But, who? All have sinned; </a:t>
            </a:r>
            <a:r>
              <a:rPr lang="en-US" sz="4400" b="1" i="0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alI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are guilty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BookAntiqua"/>
              </a:rPr>
              <a:t>!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95445460"/>
      </p:ext>
    </p:extLst>
  </p:cSld>
  <p:clrMapOvr>
    <a:masterClrMapping/>
  </p:clrMapOvr>
  <p:transition spd="slow">
    <p:randomBar dir="vert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12C6A45-7BFD-48A5-9075-E0828E16C39C}"/>
              </a:ext>
            </a:extLst>
          </p:cNvPr>
          <p:cNvSpPr txBox="1"/>
          <p:nvPr/>
        </p:nvSpPr>
        <p:spPr>
          <a:xfrm>
            <a:off x="621102" y="707366"/>
            <a:ext cx="1098142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God alone could be our Savior,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for He alone was without sin. But He is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eternally Spirit and cannot die.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So, He was made man “for the suffering of death,”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thereby redeeming our lost souls.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as a man,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died for humanity.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0914248"/>
      </p:ext>
    </p:extLst>
  </p:cSld>
  <p:clrMapOvr>
    <a:masterClrMapping/>
  </p:clrMapOvr>
  <p:transition spd="slow">
    <p:randomBar dir="vert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BB56FE6-1EBF-4754-A77F-79470B262D87}"/>
              </a:ext>
            </a:extLst>
          </p:cNvPr>
          <p:cNvSpPr txBox="1"/>
          <p:nvPr/>
        </p:nvSpPr>
        <p:spPr>
          <a:xfrm>
            <a:off x="613913" y="1012954"/>
            <a:ext cx="1096417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3. The Incarnation - Its Purpose (2:14-18)</a:t>
            </a:r>
          </a:p>
          <a:p>
            <a:pPr algn="ctr"/>
            <a:endParaRPr lang="en-US" sz="4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As forestated, the eternal Spirit, in order to conquer death and thereby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“destroy [or “bring to naught”] him that had the power over death” (2:14),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had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 become “one” with humanity.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988831"/>
      </p:ext>
    </p:extLst>
  </p:cSld>
  <p:clrMapOvr>
    <a:masterClrMapping/>
  </p:clrMapOvr>
  <p:transition spd="slow">
    <p:randomBar dir="vert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B7190BC-352E-4ABA-8E10-D06C7B303064}"/>
              </a:ext>
            </a:extLst>
          </p:cNvPr>
          <p:cNvSpPr txBox="1"/>
          <p:nvPr/>
        </p:nvSpPr>
        <p:spPr>
          <a:xfrm>
            <a:off x="600973" y="612844"/>
            <a:ext cx="10990053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Our God assumed our nature, and walked where we walk, that He might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lift us to walk with Him. Through His becoming “like unto his brethren,” we can be “like him.” </a:t>
            </a:r>
          </a:p>
          <a:p>
            <a:pPr algn="ctr"/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assumed our nature that He might impart unto us His! It is His will that we “might be partakers of the divine nature” (II Peter 1:4).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1308844"/>
      </p:ext>
    </p:extLst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603849" y="520511"/>
            <a:ext cx="1098430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3. JESUS CHRIST – “BETTER THAN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ANGELS” (Hebrews 1:4 - 2:18)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argument in this chapter is that “The Son” (Jesus) is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superior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to the</a:t>
            </a:r>
          </a:p>
          <a:p>
            <a:pPr algn="ctr"/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angels. Beginning with the fact that “The Son” has inherited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 more excellent name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than they,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writer proceeds to compare Jesus with the angels.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9168143"/>
      </p:ext>
    </p:extLst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14461BA-C889-41ED-89C3-AC51E78B1CAE}"/>
              </a:ext>
            </a:extLst>
          </p:cNvPr>
          <p:cNvSpPr txBox="1"/>
          <p:nvPr/>
        </p:nvSpPr>
        <p:spPr>
          <a:xfrm>
            <a:off x="605287" y="674400"/>
            <a:ext cx="10981426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Humans were made a little lower than the angels.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Yet while angels are not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destined to rule over “the world to come,” men and women….are.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Unregenerated</a:t>
            </a:r>
            <a:r>
              <a:rPr lang="en-US" sz="4400" b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people, however, cannot fulfill the ideal of their destiny.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But Jesus, as the Son of Man, can and does.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424701"/>
      </p:ext>
    </p:extLst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E8FB8F6-A337-4017-B1DF-DC316BC81933}"/>
              </a:ext>
            </a:extLst>
          </p:cNvPr>
          <p:cNvSpPr txBox="1"/>
          <p:nvPr/>
        </p:nvSpPr>
        <p:spPr>
          <a:xfrm>
            <a:off x="609600" y="520511"/>
            <a:ext cx="10972800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ctr">
              <a:buAutoNum type="alphaUcPeriod"/>
            </a:pP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Comparison Set Forth 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(Hebrews 1:4-14)</a:t>
            </a:r>
          </a:p>
          <a:p>
            <a:pPr algn="ctr"/>
            <a:endParaRPr lang="en-US" sz="4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Angels have always held a high and holy position in God’s divine order.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Consequently, God’s people should also hold the Angels in high esteem. In fact, it is with this in mind that the writer sets forth a comparison between Jesus and the angels.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182998"/>
      </p:ext>
    </p:extLst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7DDF492-857F-4178-95C5-B803C95019CE}"/>
              </a:ext>
            </a:extLst>
          </p:cNvPr>
          <p:cNvSpPr txBox="1"/>
          <p:nvPr/>
        </p:nvSpPr>
        <p:spPr>
          <a:xfrm>
            <a:off x="613913" y="727545"/>
            <a:ext cx="10964173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comparison touches the following factors:</a:t>
            </a:r>
          </a:p>
          <a:p>
            <a:pPr algn="l"/>
            <a:endParaRPr lang="en-US" sz="44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(1) Jesus is the begotten Son; angels are servants (1:5, 7, 14).</a:t>
            </a:r>
          </a:p>
          <a:p>
            <a:pPr algn="l"/>
            <a:endParaRPr lang="en-US" sz="40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(2) Jesus is commanded to be worshiped by the angels (1:6).</a:t>
            </a:r>
          </a:p>
        </p:txBody>
      </p:sp>
    </p:spTree>
    <p:extLst>
      <p:ext uri="{BB962C8B-B14F-4D97-AF65-F5344CB8AC3E}">
        <p14:creationId xmlns:p14="http://schemas.microsoft.com/office/powerpoint/2010/main" val="3749193321"/>
      </p:ext>
    </p:extLst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7DDF492-857F-4178-95C5-B803C95019CE}"/>
              </a:ext>
            </a:extLst>
          </p:cNvPr>
          <p:cNvSpPr txBox="1"/>
          <p:nvPr/>
        </p:nvSpPr>
        <p:spPr>
          <a:xfrm>
            <a:off x="613913" y="305068"/>
            <a:ext cx="10964173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(3) Jesus is addressed as “God” Elohim! (1:8). Not so with angels.</a:t>
            </a:r>
          </a:p>
          <a:p>
            <a:pPr algn="l"/>
            <a:endParaRPr lang="en-US" sz="40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(4) Jesus is addressed as “Lord” Jehovah! (1:10 and Psalm 102). Not so with the angels.</a:t>
            </a:r>
          </a:p>
          <a:p>
            <a:pPr algn="l"/>
            <a:endParaRPr lang="en-US" sz="4000" b="1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(5)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 world to come, whereof we speak”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was not put in subjection to the angels, but unto Jesus (2:5).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754981"/>
      </p:ext>
    </p:extLst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14167BC-9636-4326-A844-C83593A87674}"/>
              </a:ext>
            </a:extLst>
          </p:cNvPr>
          <p:cNvSpPr txBox="1"/>
          <p:nvPr/>
        </p:nvSpPr>
        <p:spPr>
          <a:xfrm>
            <a:off x="595223" y="672860"/>
            <a:ext cx="10990052" cy="4373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2194FA-BBA1-47BF-BB7F-292705932EA3}"/>
              </a:ext>
            </a:extLst>
          </p:cNvPr>
          <p:cNvSpPr txBox="1"/>
          <p:nvPr/>
        </p:nvSpPr>
        <p:spPr>
          <a:xfrm>
            <a:off x="595223" y="672860"/>
            <a:ext cx="109900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1. A More Excellent Name (1:4-5)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963389"/>
      </p:ext>
    </p:extLst>
  </p:cSld>
  <p:clrMapOvr>
    <a:masterClrMapping/>
  </p:clrMapOvr>
  <p:transition spd="slow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14167BC-9636-4326-A844-C83593A87674}"/>
              </a:ext>
            </a:extLst>
          </p:cNvPr>
          <p:cNvSpPr txBox="1"/>
          <p:nvPr/>
        </p:nvSpPr>
        <p:spPr>
          <a:xfrm>
            <a:off x="595223" y="672860"/>
            <a:ext cx="10990052" cy="4373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C2194FA-BBA1-47BF-BB7F-292705932EA3}"/>
              </a:ext>
            </a:extLst>
          </p:cNvPr>
          <p:cNvSpPr txBox="1"/>
          <p:nvPr/>
        </p:nvSpPr>
        <p:spPr>
          <a:xfrm>
            <a:off x="595223" y="672860"/>
            <a:ext cx="109900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1. A More Excellent Name (1:4-5)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B31F62-C135-4814-94E7-652F43E428CA}"/>
              </a:ext>
            </a:extLst>
          </p:cNvPr>
          <p:cNvSpPr txBox="1"/>
          <p:nvPr/>
        </p:nvSpPr>
        <p:spPr>
          <a:xfrm>
            <a:off x="595223" y="1783935"/>
            <a:ext cx="10990052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word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better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 used nineteen times in the New Testament, thirteen of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which appear in Hebrews. This comparative word creates a “string” of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comparisons through the epistle. </a:t>
            </a:r>
          </a:p>
          <a:p>
            <a:pPr algn="ctr"/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Better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is a key word in Hebrews.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696226"/>
      </p:ext>
    </p:extLst>
  </p:cSld>
  <p:clrMapOvr>
    <a:masterClrMapping/>
  </p:clrMapOvr>
  <p:transition spd="slow">
    <p:randomBar dir="vert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1278</Words>
  <Application>Microsoft Office PowerPoint</Application>
  <PresentationFormat>Widescreen</PresentationFormat>
  <Paragraphs>120</Paragraphs>
  <Slides>28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Arial</vt:lpstr>
      <vt:lpstr>BookAntiqua</vt:lpstr>
      <vt:lpstr>Calibri</vt:lpstr>
      <vt:lpstr>Calibri Light</vt:lpstr>
      <vt:lpstr>Cooper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Jerry Burns</dc:creator>
  <cp:lastModifiedBy>Jerry Burns</cp:lastModifiedBy>
  <cp:revision>28</cp:revision>
  <dcterms:created xsi:type="dcterms:W3CDTF">2020-10-05T21:36:23Z</dcterms:created>
  <dcterms:modified xsi:type="dcterms:W3CDTF">2020-11-23T13:34:00Z</dcterms:modified>
</cp:coreProperties>
</file>