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9" r:id="rId14"/>
    <p:sldId id="270" r:id="rId15"/>
    <p:sldId id="267" r:id="rId16"/>
    <p:sldId id="271" r:id="rId17"/>
    <p:sldId id="272" r:id="rId18"/>
    <p:sldId id="273" r:id="rId19"/>
    <p:sldId id="274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19377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7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B096F3-FCF0-4962-87D7-3FC7E9FD6BD6}"/>
              </a:ext>
            </a:extLst>
          </p:cNvPr>
          <p:cNvSpPr txBox="1"/>
          <p:nvPr/>
        </p:nvSpPr>
        <p:spPr>
          <a:xfrm>
            <a:off x="6096000" y="4692770"/>
            <a:ext cx="547777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9AA8DB8-D1B0-416E-B25A-10FA0119DE4E}"/>
              </a:ext>
            </a:extLst>
          </p:cNvPr>
          <p:cNvSpPr txBox="1"/>
          <p:nvPr/>
        </p:nvSpPr>
        <p:spPr>
          <a:xfrm>
            <a:off x="598098" y="243512"/>
            <a:ext cx="1098430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4. “Laying on of hands” (6:2).</a:t>
            </a:r>
          </a:p>
          <a:p>
            <a:pPr algn="ctr"/>
            <a:endParaRPr lang="en-US" sz="2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Believers were to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“lay hands on the sick”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(Mark 16:18); men received the Holy Ghost when believers laid their hands on them (Acts 8:17; 19:6).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(However, the Holy Ghost was not given by, or through, the laying on of men’s hands!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is the baptizer of the Holy Ghost, not man!)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7346826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14D278-E201-4396-A55D-8DB976E3200C}"/>
              </a:ext>
            </a:extLst>
          </p:cNvPr>
          <p:cNvSpPr txBox="1"/>
          <p:nvPr/>
        </p:nvSpPr>
        <p:spPr>
          <a:xfrm>
            <a:off x="603849" y="1351508"/>
            <a:ext cx="10984302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5. “Resurrection of the dead” (6:2).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Jews were divided regarding this doctrine. But in unison, the New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Testament preachers proclaimed the fact!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7234050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042CE67-2FAD-4399-84BC-6A532663D38B}"/>
              </a:ext>
            </a:extLst>
          </p:cNvPr>
          <p:cNvSpPr txBox="1"/>
          <p:nvPr/>
        </p:nvSpPr>
        <p:spPr>
          <a:xfrm>
            <a:off x="603849" y="240804"/>
            <a:ext cx="10984302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6. “Eternal judgment” (6:2).</a:t>
            </a:r>
          </a:p>
          <a:p>
            <a:pPr algn="ctr"/>
            <a:endParaRPr lang="en-US" sz="2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long as God lives, sinners will suffer the torments of a lake of fire! Closely connected with the resurrection of the dead, this fundamental “doctrine of Christ” must be believed and preached by His church.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Modernists deny it, but this basic fundamental must be held by all true Christians.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6985074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8663AC-29E9-46BF-B525-BCE7EFCACD66}"/>
              </a:ext>
            </a:extLst>
          </p:cNvPr>
          <p:cNvSpPr txBox="1"/>
          <p:nvPr/>
        </p:nvSpPr>
        <p:spPr>
          <a:xfrm>
            <a:off x="603849" y="698740"/>
            <a:ext cx="1098430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these things are the primary principles,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would be silly to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assume Paul meant to forsake or ignore these doctrines.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His urging was to these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 were well established in these points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continue to grow.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0982475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CB37386-EF56-4017-8B4C-3936B6CB891E}"/>
              </a:ext>
            </a:extLst>
          </p:cNvPr>
          <p:cNvSpPr txBox="1"/>
          <p:nvPr/>
        </p:nvSpPr>
        <p:spPr>
          <a:xfrm>
            <a:off x="612476" y="335845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 needs to be a clear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understanding of the term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“fall away.”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refers to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state of complete apostasy from the faith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after having enjoyed all the graces of the new birth.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Who is to say when such a point is reached?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us be careful.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334019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C183752-8996-48A3-A3B2-23B314165A1E}"/>
              </a:ext>
            </a:extLst>
          </p:cNvPr>
          <p:cNvSpPr txBox="1"/>
          <p:nvPr/>
        </p:nvSpPr>
        <p:spPr>
          <a:xfrm>
            <a:off x="603849" y="698740"/>
            <a:ext cx="1098430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Believers Are Encouraged (6:9-12)</a:t>
            </a:r>
          </a:p>
          <a:p>
            <a:pPr algn="ctr"/>
            <a:endParaRPr lang="en-US" sz="2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a noticeable change of voice, Paul addressed his readers,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“But, beloved, we are persuaded better things of you . . …. though we thus speak”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(6:9).</a:t>
            </a:r>
          </a:p>
          <a:p>
            <a:pPr algn="ctr"/>
            <a:endParaRPr lang="en-US" sz="2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stern, solemn warning is not weakened here, but strengthened.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5960173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8AFC646-A83C-4B24-BF83-9710EAD75C03}"/>
              </a:ext>
            </a:extLst>
          </p:cNvPr>
          <p:cNvSpPr txBox="1"/>
          <p:nvPr/>
        </p:nvSpPr>
        <p:spPr>
          <a:xfrm>
            <a:off x="603849" y="212735"/>
            <a:ext cx="10984302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D. God’s Covenant Promise and Oath – Unchangeable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(6:13-20)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further encouragement, the writer reminds us that God’s promise to Abraham was obtained (6:13-15) </a:t>
            </a:r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“after he had patiently endured.” </a:t>
            </a:r>
          </a:p>
          <a:p>
            <a:pPr algn="ctr"/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God confirmed this promise with an oath, the writer points out the significance of the</a:t>
            </a:r>
          </a:p>
          <a:p>
            <a:pPr algn="ctr"/>
            <a:r>
              <a:rPr lang="en-US" sz="36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“two immutable things” </a:t>
            </a:r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(i.e., the promise and the oath).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405808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0B28476-D1DC-4E82-AFC5-4BA810336627}"/>
              </a:ext>
            </a:extLst>
          </p:cNvPr>
          <p:cNvSpPr txBox="1"/>
          <p:nvPr/>
        </p:nvSpPr>
        <p:spPr>
          <a:xfrm>
            <a:off x="598098" y="612844"/>
            <a:ext cx="10984302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Alluding to the custom among men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of swearing by something greater than themselves,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writer reminds his readers that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statement confirmed by an oath means the end of all quibbling on the matter.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since God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“could swear by no greater, he </a:t>
            </a:r>
            <a:r>
              <a:rPr lang="en-US" sz="40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sware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by himself”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(6:13) that we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“might have strong consolation”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(6:18).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2526481"/>
      </p:ext>
    </p:extLst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417D21-2B38-4B72-81FD-DEB0395B9ED8}"/>
              </a:ext>
            </a:extLst>
          </p:cNvPr>
          <p:cNvSpPr txBox="1"/>
          <p:nvPr/>
        </p:nvSpPr>
        <p:spPr>
          <a:xfrm>
            <a:off x="598098" y="698740"/>
            <a:ext cx="1098430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Though Abraham did not receive the promise in his lifetime, he saw it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“afar off”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(11:13, 39).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though he did not “obtain the promise” in his person, his seed did.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Through his seed all nations of the earth were blessed (Galatians 3:16).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095012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0887AA-5263-410E-AF02-E087F948FB86}"/>
              </a:ext>
            </a:extLst>
          </p:cNvPr>
          <p:cNvSpPr txBox="1"/>
          <p:nvPr/>
        </p:nvSpPr>
        <p:spPr>
          <a:xfrm>
            <a:off x="603849" y="305068"/>
            <a:ext cx="1098430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work of the Levitical priesthood,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high priest went where the people couldn’t go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- he represented the people in God’s presence.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Through our “high priest,” (Jesus Christ) we are brought and led into full fellowship with God!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If we continue following our “forerunner,” we will one day be where He is in glory.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53137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1A0AD97-BAB9-48A7-88D3-B6166488A22F}"/>
              </a:ext>
            </a:extLst>
          </p:cNvPr>
          <p:cNvSpPr txBox="1"/>
          <p:nvPr/>
        </p:nvSpPr>
        <p:spPr>
          <a:xfrm>
            <a:off x="603849" y="2677805"/>
            <a:ext cx="109843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“AN INTERPOSED EXHORTATION”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</a:rPr>
              <a:t>(5:11-6:20)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9E51278-3E79-4CE6-820D-6B59457B32BF}"/>
              </a:ext>
            </a:extLst>
          </p:cNvPr>
          <p:cNvSpPr txBox="1"/>
          <p:nvPr/>
        </p:nvSpPr>
        <p:spPr>
          <a:xfrm>
            <a:off x="598098" y="520511"/>
            <a:ext cx="1098430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ANALYSIS: In an abrupt departure, the author pauses in his argument to chide the Hebrews for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their dullness of hearing and lack of knowledge. </a:t>
            </a:r>
          </a:p>
          <a:p>
            <a:pPr algn="ctr"/>
            <a:endParaRPr lang="en-US" sz="20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sharp reproof continues throughout the remainder of Hebrews 5 and ends on a higher note at the end of Hebrews 6.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562345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D10832B-564F-42F1-BE12-0676146E4AC9}"/>
              </a:ext>
            </a:extLst>
          </p:cNvPr>
          <p:cNvSpPr txBox="1"/>
          <p:nvPr/>
        </p:nvSpPr>
        <p:spPr>
          <a:xfrm>
            <a:off x="603849" y="643622"/>
            <a:ext cx="10984302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The Reason for the Departure (5:11-14)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“things . . . hard to be uttered”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were admittedly deep and profound,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the real difficulty was with the hearers who were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“dull of hearing”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(5:11).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speaks of a sluggishness of mind, an attitude that stunts the spiritual growth of Christians.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412865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7BE5333-8716-475E-82AB-5B7CF79ADCFE}"/>
              </a:ext>
            </a:extLst>
          </p:cNvPr>
          <p:cNvSpPr txBox="1"/>
          <p:nvPr/>
        </p:nvSpPr>
        <p:spPr>
          <a:xfrm>
            <a:off x="598098" y="335845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“strong meat”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which Paul was referring was a knowledge of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order of </a:t>
            </a:r>
            <a:r>
              <a:rPr lang="en-US" sz="44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Melchisedec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said these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“of full age”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were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“those who by reason of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use have their senses exercised”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(5:14).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other words, if they had used “their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senses,” they would have been able to “discern.”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2712370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9CED45-09D0-4031-B12A-FECC5B29B104}"/>
              </a:ext>
            </a:extLst>
          </p:cNvPr>
          <p:cNvSpPr txBox="1"/>
          <p:nvPr/>
        </p:nvSpPr>
        <p:spPr>
          <a:xfrm>
            <a:off x="603849" y="1012954"/>
            <a:ext cx="1098430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The Solemn Warning (6:1-8)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urging believers onward to full growth, the apostle mentions six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fundamentals that he calls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principles of the doctrine of Christ”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(6:1):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405334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277AC0-D442-461C-8D7C-26B4579D5F16}"/>
              </a:ext>
            </a:extLst>
          </p:cNvPr>
          <p:cNvSpPr txBox="1"/>
          <p:nvPr/>
        </p:nvSpPr>
        <p:spPr>
          <a:xfrm>
            <a:off x="598098" y="520511"/>
            <a:ext cx="1098430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“Repentance from dead works” (6:1).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“works of the law” are not to be confused with the acts of submissive compliance with the gospel.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man can attain the eternal rewards through the “works” of the law or any other “works,” for that matter.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7430269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F7FD95-042A-4409-B138-067B54DD0292}"/>
              </a:ext>
            </a:extLst>
          </p:cNvPr>
          <p:cNvSpPr txBox="1"/>
          <p:nvPr/>
        </p:nvSpPr>
        <p:spPr>
          <a:xfrm>
            <a:off x="603849" y="243512"/>
            <a:ext cx="10984302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“Faith toward (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epi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Gr. - upon) God” (6:1).</a:t>
            </a:r>
          </a:p>
          <a:p>
            <a:pPr algn="ctr"/>
            <a:endParaRPr lang="en-US" sz="2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“Without faith it is impossible to please him”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(11:6) and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“faith without</a:t>
            </a: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works is dead”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(James 2:20).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“living faith,” then, is an essential fundamental of the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“doctrine of Christ.”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profess faith toward God and ignore the things He says is inconsistent.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1171905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1720840"/>
            <a:ext cx="109843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52AC696-6589-42D1-9590-A7D7519A6804}"/>
              </a:ext>
            </a:extLst>
          </p:cNvPr>
          <p:cNvSpPr txBox="1"/>
          <p:nvPr/>
        </p:nvSpPr>
        <p:spPr>
          <a:xfrm>
            <a:off x="598098" y="551289"/>
            <a:ext cx="1098430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“The doctrine of baptisms” (6:1).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word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baptisms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plural and refers to (a) the baptism in water and (b) the baptism of the Spirit (John 3:5; Acts 2:38).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is yet foundational with Bible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believers. These are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principles of the doctrine of Christ”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(6:1).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4411470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1005</Words>
  <Application>Microsoft Office PowerPoint</Application>
  <PresentationFormat>Widescreen</PresentationFormat>
  <Paragraphs>88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21</cp:revision>
  <dcterms:created xsi:type="dcterms:W3CDTF">2020-10-05T21:36:23Z</dcterms:created>
  <dcterms:modified xsi:type="dcterms:W3CDTF">2020-11-23T17:07:09Z</dcterms:modified>
</cp:coreProperties>
</file>