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7" r:id="rId21"/>
    <p:sldId id="296" r:id="rId22"/>
    <p:sldId id="302" r:id="rId23"/>
    <p:sldId id="303" r:id="rId24"/>
    <p:sldId id="304" r:id="rId25"/>
    <p:sldId id="298" r:id="rId26"/>
    <p:sldId id="299"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1" d="100"/>
          <a:sy n="111" d="100"/>
        </p:scale>
        <p:origin x="456"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322FA4-B003-4716-A09A-59AD75116B1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F183239-C594-46A6-8051-D233B32EB20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F619D56-2EB5-4142-BA0E-1AFBFADDE20C}"/>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3DBB6971-2F46-4BD0-8241-159D1EB3E2D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AAD6CEE-44A2-419B-9D34-6B2B68B28C40}"/>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535957770"/>
      </p:ext>
    </p:extLst>
  </p:cSld>
  <p:clrMapOvr>
    <a:masterClrMapping/>
  </p:clrMapOvr>
  <p:transition spd="slow">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79E4AD-E614-475A-9A72-E2FC0C77E11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08E0CD1-947D-4100-BBC3-279A4C966AA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ED3DCAD-CF65-4E36-9BDE-CB7F85497259}"/>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C0F286D6-4755-4E81-B79F-660F2D035F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27FBDA4-0346-49B5-96CC-33A0BE6F1BF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457391228"/>
      </p:ext>
    </p:extLst>
  </p:cSld>
  <p:clrMapOvr>
    <a:masterClrMapping/>
  </p:clrMapOvr>
  <p:transition spd="slow">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235348F-2E0B-4D51-B1E1-AFE0D3284B7E}"/>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BE87646-649D-4446-974F-84A031A52A7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384B978-4A63-49FD-B122-7D4F7AD2788E}"/>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71FC95EE-70A3-4FA3-B723-B427C693EA5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FB88598-F9E0-4DEF-B4EA-0540554A0FE4}"/>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33817210"/>
      </p:ext>
    </p:extLst>
  </p:cSld>
  <p:clrMapOvr>
    <a:masterClrMapping/>
  </p:clrMapOvr>
  <p:transition spd="slow">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5DEBB0-9070-4149-AD55-0B58606F8D5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16EA5D7-A5F7-4021-8DCA-56A9C3533CC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A59C65E-47A7-48A2-A3E1-48DE45A88D2F}"/>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4A4FB742-7339-4405-BC03-50900B7F0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650ACD1-7D71-4B45-8B15-875134EF13B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437556013"/>
      </p:ext>
    </p:extLst>
  </p:cSld>
  <p:clrMapOvr>
    <a:masterClrMapping/>
  </p:clrMapOvr>
  <p:transition spd="slow">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78C5F1-EF53-4195-AAEC-204FD65F78B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587DD085-60B1-40FC-9B3F-7DE59EA5D9D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005403-00D9-4381-AD4F-D7B28454D009}"/>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637CABD2-5325-4EE1-BE95-19BBDA4D7A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65CDA3A-FB22-423A-9123-8CE7BD300D2D}"/>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43251861"/>
      </p:ext>
    </p:extLst>
  </p:cSld>
  <p:clrMapOvr>
    <a:masterClrMapping/>
  </p:clrMapOvr>
  <p:transition spd="slow">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05FDA-23F3-42D6-A956-3780843FAE6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B57E0C5-F718-495F-81B7-7D7BE534D25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19B053-0E81-4E19-A930-C3EE07F2D56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220DB9A-D9A8-4B88-A7ED-80D746B6F1B4}"/>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5E12B460-F360-4482-A361-65FDA5CD793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F4BE8E8-18C7-4F65-BBD0-B23F560B7E32}"/>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837625592"/>
      </p:ext>
    </p:extLst>
  </p:cSld>
  <p:clrMapOvr>
    <a:masterClrMapping/>
  </p:clrMapOvr>
  <p:transition spd="slow">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5504DE-CFFE-4E86-8EA7-BE7758E3D5D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DDE31678-C321-439C-AEB2-CE5113C1DFE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D8419F7-1483-4207-B625-3F40A030050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26A7C87-FACF-4031-A0C0-41FA258E0A3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7A39FDA-9935-4AF1-8AD0-DA57508DE93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9251A01-C010-4EF6-B278-F9012BABEF08}"/>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8" name="Footer Placeholder 7">
            <a:extLst>
              <a:ext uri="{FF2B5EF4-FFF2-40B4-BE49-F238E27FC236}">
                <a16:creationId xmlns:a16="http://schemas.microsoft.com/office/drawing/2014/main" id="{5E86A28B-B0AB-44DA-822B-79F57BE1475F}"/>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FD501FA1-06EE-4FF4-B07B-99DF0C9D0E6E}"/>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632330818"/>
      </p:ext>
    </p:extLst>
  </p:cSld>
  <p:clrMapOvr>
    <a:masterClrMapping/>
  </p:clrMapOvr>
  <p:transition spd="slow">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7249D-A72C-45F8-95FF-962DDA0B635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4747A383-40D9-48BF-891E-22772A008A01}"/>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4" name="Footer Placeholder 3">
            <a:extLst>
              <a:ext uri="{FF2B5EF4-FFF2-40B4-BE49-F238E27FC236}">
                <a16:creationId xmlns:a16="http://schemas.microsoft.com/office/drawing/2014/main" id="{ADE1F1E6-84C1-41F0-B17E-D46A15A2164F}"/>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77D00D48-9B04-4141-8272-B436718C5363}"/>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508007479"/>
      </p:ext>
    </p:extLst>
  </p:cSld>
  <p:clrMapOvr>
    <a:masterClrMapping/>
  </p:clrMapOvr>
  <p:transition spd="slow">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8433015-C7E0-44DF-A2C3-400F6B4DA2CC}"/>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3" name="Footer Placeholder 2">
            <a:extLst>
              <a:ext uri="{FF2B5EF4-FFF2-40B4-BE49-F238E27FC236}">
                <a16:creationId xmlns:a16="http://schemas.microsoft.com/office/drawing/2014/main" id="{C3E459FD-AB85-4DE2-A029-FA90AC0CC56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9944A85-0E3C-4D58-9082-CE2243531126}"/>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2622892161"/>
      </p:ext>
    </p:extLst>
  </p:cSld>
  <p:clrMapOvr>
    <a:masterClrMapping/>
  </p:clrMapOvr>
  <p:transition spd="slow">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03C30E-0988-40EF-9800-694FD3C6AB8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E28805C-71E5-4472-99C8-43297043045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0CA260C-4B12-46CC-946A-D0F6F29C82B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46319FA-3CDF-4FB2-8E6A-83D29FCDF98D}"/>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84E96649-2045-4665-8735-762199ED829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F855312-C1D8-44DD-8D6F-6E64494CD16B}"/>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1076048969"/>
      </p:ext>
    </p:extLst>
  </p:cSld>
  <p:clrMapOvr>
    <a:masterClrMapping/>
  </p:clrMapOvr>
  <p:transition spd="slow">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62043-8301-424A-AC40-1618AD6EEB7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845FB6B4-4FFD-41CA-BC94-4C962E46B3F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13E9F64-70E0-422A-AA3A-79725E2ED78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66E70E7-C6D7-4404-A831-3F7275D3CB9E}"/>
              </a:ext>
            </a:extLst>
          </p:cNvPr>
          <p:cNvSpPr>
            <a:spLocks noGrp="1"/>
          </p:cNvSpPr>
          <p:nvPr>
            <p:ph type="dt" sz="half" idx="10"/>
          </p:nvPr>
        </p:nvSpPr>
        <p:spPr/>
        <p:txBody>
          <a:bodyPr/>
          <a:lstStyle/>
          <a:p>
            <a:fld id="{DCD007C2-6154-46A1-A676-06486B78D171}" type="datetimeFigureOut">
              <a:rPr lang="en-US" smtClean="0"/>
              <a:t>11/25/2020</a:t>
            </a:fld>
            <a:endParaRPr lang="en-US"/>
          </a:p>
        </p:txBody>
      </p:sp>
      <p:sp>
        <p:nvSpPr>
          <p:cNvPr id="6" name="Footer Placeholder 5">
            <a:extLst>
              <a:ext uri="{FF2B5EF4-FFF2-40B4-BE49-F238E27FC236}">
                <a16:creationId xmlns:a16="http://schemas.microsoft.com/office/drawing/2014/main" id="{EB50AEEE-91B9-4194-8A3C-B1C8FD8763A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B82FCB7-E9DB-429D-966C-D30B51610958}"/>
              </a:ext>
            </a:extLst>
          </p:cNvPr>
          <p:cNvSpPr>
            <a:spLocks noGrp="1"/>
          </p:cNvSpPr>
          <p:nvPr>
            <p:ph type="sldNum" sz="quarter" idx="12"/>
          </p:nvPr>
        </p:nvSpPr>
        <p:spPr/>
        <p:txBody>
          <a:bodyPr/>
          <a:lstStyle/>
          <a:p>
            <a:fld id="{FF2FE7C7-42DD-4F15-9CF6-3B8EF57FCE30}" type="slidenum">
              <a:rPr lang="en-US" smtClean="0"/>
              <a:t>‹#›</a:t>
            </a:fld>
            <a:endParaRPr lang="en-US"/>
          </a:p>
        </p:txBody>
      </p:sp>
    </p:spTree>
    <p:extLst>
      <p:ext uri="{BB962C8B-B14F-4D97-AF65-F5344CB8AC3E}">
        <p14:creationId xmlns:p14="http://schemas.microsoft.com/office/powerpoint/2010/main" val="3237961389"/>
      </p:ext>
    </p:extLst>
  </p:cSld>
  <p:clrMapOvr>
    <a:masterClrMapping/>
  </p:clrMapOvr>
  <p:transition spd="slow">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62BBB9F-C054-40D1-80CB-D69C4C9E42B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5CE456E-5C86-4B36-983F-15E74235EE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C442F12-26D7-45F1-B642-998605D4240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CD007C2-6154-46A1-A676-06486B78D171}" type="datetimeFigureOut">
              <a:rPr lang="en-US" smtClean="0"/>
              <a:t>11/25/2020</a:t>
            </a:fld>
            <a:endParaRPr lang="en-US"/>
          </a:p>
        </p:txBody>
      </p:sp>
      <p:sp>
        <p:nvSpPr>
          <p:cNvPr id="5" name="Footer Placeholder 4">
            <a:extLst>
              <a:ext uri="{FF2B5EF4-FFF2-40B4-BE49-F238E27FC236}">
                <a16:creationId xmlns:a16="http://schemas.microsoft.com/office/drawing/2014/main" id="{D6594323-F02E-40EB-A501-4DE67094C9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400D3CD1-8BD8-4B70-867E-40CB2AE1672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2FE7C7-42DD-4F15-9CF6-3B8EF57FCE30}" type="slidenum">
              <a:rPr lang="en-US" smtClean="0"/>
              <a:t>‹#›</a:t>
            </a:fld>
            <a:endParaRPr lang="en-US"/>
          </a:p>
        </p:txBody>
      </p:sp>
    </p:spTree>
    <p:extLst>
      <p:ext uri="{BB962C8B-B14F-4D97-AF65-F5344CB8AC3E}">
        <p14:creationId xmlns:p14="http://schemas.microsoft.com/office/powerpoint/2010/main" val="2249910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randomBar dir="ver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6" name="TextBox 5">
            <a:extLst>
              <a:ext uri="{FF2B5EF4-FFF2-40B4-BE49-F238E27FC236}">
                <a16:creationId xmlns:a16="http://schemas.microsoft.com/office/drawing/2014/main" id="{407A3B2A-177A-4627-A19B-777140FC3782}"/>
              </a:ext>
            </a:extLst>
          </p:cNvPr>
          <p:cNvSpPr txBox="1"/>
          <p:nvPr/>
        </p:nvSpPr>
        <p:spPr>
          <a:xfrm>
            <a:off x="618226" y="1919377"/>
            <a:ext cx="10955548" cy="2246769"/>
          </a:xfrm>
          <a:prstGeom prst="rect">
            <a:avLst/>
          </a:prstGeom>
          <a:noFill/>
        </p:spPr>
        <p:txBody>
          <a:bodyPr wrap="square" rtlCol="0">
            <a:spAutoFit/>
          </a:bodyPr>
          <a:lstStyle/>
          <a:p>
            <a:pPr algn="ctr"/>
            <a:r>
              <a:rPr lang="en-US" sz="9600" b="1" i="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HEBREWS</a:t>
            </a:r>
          </a:p>
          <a:p>
            <a:pPr algn="ctr"/>
            <a:r>
              <a:rPr lang="en-US" sz="4400" b="1" i="1" dirty="0">
                <a:ln>
                  <a:solidFill>
                    <a:sysClr val="windowText" lastClr="000000"/>
                  </a:solidFill>
                </a:ln>
                <a:solidFill>
                  <a:schemeClr val="bg1"/>
                </a:solidFill>
                <a:effectLst>
                  <a:glow rad="101600">
                    <a:schemeClr val="tx1">
                      <a:alpha val="60000"/>
                    </a:schemeClr>
                  </a:glow>
                  <a:outerShdw blurRad="38100" dist="38100" dir="2700000" algn="tl">
                    <a:srgbClr val="000000">
                      <a:alpha val="43137"/>
                    </a:srgbClr>
                  </a:outerShdw>
                </a:effectLst>
                <a:latin typeface="Cooper Black" panose="0208090404030B020404" pitchFamily="18" charset="0"/>
                <a:cs typeface="Arial" panose="020B0604020202020204" pitchFamily="34" charset="0"/>
              </a:rPr>
              <a:t>Lesson 12</a:t>
            </a:r>
          </a:p>
        </p:txBody>
      </p:sp>
      <p:sp>
        <p:nvSpPr>
          <p:cNvPr id="4" name="TextBox 3">
            <a:extLst>
              <a:ext uri="{FF2B5EF4-FFF2-40B4-BE49-F238E27FC236}">
                <a16:creationId xmlns:a16="http://schemas.microsoft.com/office/drawing/2014/main" id="{76B096F3-FCF0-4962-87D7-3FC7E9FD6BD6}"/>
              </a:ext>
            </a:extLst>
          </p:cNvPr>
          <p:cNvSpPr txBox="1"/>
          <p:nvPr/>
        </p:nvSpPr>
        <p:spPr>
          <a:xfrm>
            <a:off x="6096000" y="4692770"/>
            <a:ext cx="5477774" cy="1077218"/>
          </a:xfrm>
          <a:prstGeom prst="rect">
            <a:avLst/>
          </a:prstGeom>
          <a:noFill/>
        </p:spPr>
        <p:txBody>
          <a:bodyPr wrap="square" rtlCol="0">
            <a:spAutoFit/>
          </a:bodyPr>
          <a:lstStyle/>
          <a:p>
            <a:pPr algn="r"/>
            <a:r>
              <a:rPr lang="en-US" sz="3200" b="1" dirty="0">
                <a:ln>
                  <a:solidFill>
                    <a:sysClr val="windowText" lastClr="000000"/>
                  </a:solidFill>
                </a:ln>
                <a:solidFill>
                  <a:schemeClr val="bg1"/>
                </a:solidFill>
                <a:effectLst>
                  <a:glow rad="101600">
                    <a:schemeClr val="tx1">
                      <a:alpha val="60000"/>
                    </a:schemeClr>
                  </a:glow>
                </a:effectLst>
              </a:rPr>
              <a:t>Global Association of Theological Studies</a:t>
            </a:r>
          </a:p>
        </p:txBody>
      </p:sp>
    </p:spTree>
    <p:extLst>
      <p:ext uri="{BB962C8B-B14F-4D97-AF65-F5344CB8AC3E}">
        <p14:creationId xmlns:p14="http://schemas.microsoft.com/office/powerpoint/2010/main" val="1978036239"/>
      </p:ext>
    </p:extLst>
  </p:cSld>
  <p:clrMapOvr>
    <a:masterClrMapping/>
  </p:clrMapOvr>
  <p:transition spd="slow">
    <p:randomBa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E85B5DE8-2059-4307-B9E7-90DB4FDBECCA}"/>
              </a:ext>
            </a:extLst>
          </p:cNvPr>
          <p:cNvSpPr txBox="1"/>
          <p:nvPr/>
        </p:nvSpPr>
        <p:spPr>
          <a:xfrm>
            <a:off x="603849" y="923026"/>
            <a:ext cx="10984302" cy="4334774"/>
          </a:xfrm>
          <a:prstGeom prst="rect">
            <a:avLst/>
          </a:prstGeom>
          <a:noFill/>
        </p:spPr>
        <p:txBody>
          <a:bodyPr wrap="square" rtlCol="0">
            <a:spAutoFit/>
          </a:bodyPr>
          <a:lstStyle/>
          <a:p>
            <a:endParaRPr lang="en-US" dirty="0"/>
          </a:p>
        </p:txBody>
      </p:sp>
      <p:sp>
        <p:nvSpPr>
          <p:cNvPr id="8" name="TextBox 7">
            <a:extLst>
              <a:ext uri="{FF2B5EF4-FFF2-40B4-BE49-F238E27FC236}">
                <a16:creationId xmlns:a16="http://schemas.microsoft.com/office/drawing/2014/main" id="{C249EDFB-22B7-4894-9DB1-279A4C47A065}"/>
              </a:ext>
            </a:extLst>
          </p:cNvPr>
          <p:cNvSpPr txBox="1"/>
          <p:nvPr/>
        </p:nvSpPr>
        <p:spPr>
          <a:xfrm>
            <a:off x="598098" y="458956"/>
            <a:ext cx="10984302" cy="5940088"/>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In the light of these facts, consider the Trinitarian theory that God, a “first</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person,” created the worlds by and through a “second person” who was also God but separate and distinct from God, the “first person.”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This is usually done by attempting to personify the “Word” in John 1:1. This is absurd.</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16736144"/>
      </p:ext>
    </p:extLst>
  </p:cSld>
  <p:clrMapOvr>
    <a:masterClrMapping/>
  </p:clrMapOvr>
  <p:transition spd="slow">
    <p:randomBar dir="ver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0B4BBE69-9B57-4C1B-9B25-8461FD7E2D4B}"/>
              </a:ext>
            </a:extLst>
          </p:cNvPr>
          <p:cNvSpPr txBox="1"/>
          <p:nvPr/>
        </p:nvSpPr>
        <p:spPr>
          <a:xfrm>
            <a:off x="603849" y="911497"/>
            <a:ext cx="10984302" cy="5016758"/>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Such teaching is an overt denial of this precious passage as well as many others.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Word,”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by which God framed the worlds, is not a second personage in God, but the audible expression, the utterance of His divine will or thought (</a:t>
            </a: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Logos -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John 1:1).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“He </a:t>
            </a:r>
            <a:r>
              <a:rPr lang="en-US" sz="4000" b="1" i="1" u="none" strike="noStrike" baseline="0" dirty="0" err="1">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spake</a:t>
            </a: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 and it was done”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(Psalm 33:9).</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0368970"/>
      </p:ext>
    </p:extLst>
  </p:cSld>
  <p:clrMapOvr>
    <a:masterClrMapping/>
  </p:clrMapOvr>
  <p:transition spd="slow">
    <p:randomBar dir="ver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1B769FFC-9C5F-45D4-80B1-C6A1E14B04EE}"/>
              </a:ext>
            </a:extLst>
          </p:cNvPr>
          <p:cNvSpPr txBox="1"/>
          <p:nvPr/>
        </p:nvSpPr>
        <p:spPr>
          <a:xfrm>
            <a:off x="603849" y="2705725"/>
            <a:ext cx="10984302" cy="1446550"/>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 Examples of Faith in Those before the Flood</a:t>
            </a:r>
            <a:endParaRPr lang="en-US" dirty="0">
              <a:ln>
                <a:solidFill>
                  <a:sysClr val="windowText" lastClr="000000"/>
                </a:solidFill>
              </a:ln>
              <a:effectLst>
                <a:glow rad="101600">
                  <a:schemeClr val="tx1">
                    <a:alpha val="60000"/>
                  </a:schemeClr>
                </a:glow>
              </a:effectLst>
            </a:endParaRPr>
          </a:p>
        </p:txBody>
      </p:sp>
    </p:spTree>
    <p:extLst>
      <p:ext uri="{BB962C8B-B14F-4D97-AF65-F5344CB8AC3E}">
        <p14:creationId xmlns:p14="http://schemas.microsoft.com/office/powerpoint/2010/main" val="3458195615"/>
      </p:ext>
    </p:extLst>
  </p:cSld>
  <p:clrMapOvr>
    <a:masterClrMapping/>
  </p:clrMapOvr>
  <p:transition spd="slow">
    <p:randomBar dir="vert"/>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AB38DC5-BCB9-40DB-A82E-51BD96F09F20}"/>
              </a:ext>
            </a:extLst>
          </p:cNvPr>
          <p:cNvSpPr txBox="1"/>
          <p:nvPr/>
        </p:nvSpPr>
        <p:spPr>
          <a:xfrm>
            <a:off x="603849" y="1012954"/>
            <a:ext cx="10984302" cy="4832092"/>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 Abel - The Dead Witness (11:4).</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great distinguishing factor between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Abel’s and Cain’s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sacrifice was</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“faith.” That is, it was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“by faith”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that Abel offered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 more excellent sacrifice</a:t>
            </a: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than Cain.”</a:t>
            </a:r>
            <a:endParaRPr lang="en-US" sz="4400" b="1" i="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67348815"/>
      </p:ext>
    </p:extLst>
  </p:cSld>
  <p:clrMapOvr>
    <a:masterClrMapping/>
  </p:clrMapOvr>
  <p:transition spd="slow">
    <p:randomBar dir="ver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C1034C70-662F-4E72-9AA8-4CF2EB4E926D}"/>
              </a:ext>
            </a:extLst>
          </p:cNvPr>
          <p:cNvSpPr txBox="1"/>
          <p:nvPr/>
        </p:nvSpPr>
        <p:spPr>
          <a:xfrm>
            <a:off x="603849" y="1012954"/>
            <a:ext cx="10984302" cy="4832092"/>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2. Enoch - He Pleased God (11:5).</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Since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“without faith it is impossible to please God,”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we know Enoch was a</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faithful man of God, for he left the testimony that he pleased God, and God took him!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He walked with God.</a:t>
            </a:r>
            <a:endPar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53528090"/>
      </p:ext>
    </p:extLst>
  </p:cSld>
  <p:clrMapOvr>
    <a:masterClrMapping/>
  </p:clrMapOvr>
  <p:transition spd="slow">
    <p:randomBar dir="ver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A9561615-5ED5-4702-A223-19E571F015F8}"/>
              </a:ext>
            </a:extLst>
          </p:cNvPr>
          <p:cNvSpPr txBox="1"/>
          <p:nvPr/>
        </p:nvSpPr>
        <p:spPr>
          <a:xfrm>
            <a:off x="603849" y="698740"/>
            <a:ext cx="10984302" cy="5509200"/>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3. Noah - He Believed and Obeyed (11:7).</a:t>
            </a:r>
          </a:p>
          <a:p>
            <a:pPr algn="ctr"/>
            <a:endPar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“By faith, Noah being warned of God of things not seen as yet”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believed!</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Though he had never seen anything that resembled a “flood”, he believed God’s</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warning.</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2761035"/>
      </p:ext>
    </p:extLst>
  </p:cSld>
  <p:clrMapOvr>
    <a:masterClrMapping/>
  </p:clrMapOvr>
  <p:transition spd="slow">
    <p:randomBar dir="ver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428468FC-635E-49F4-AE58-03E5FD35864E}"/>
              </a:ext>
            </a:extLst>
          </p:cNvPr>
          <p:cNvSpPr txBox="1"/>
          <p:nvPr/>
        </p:nvSpPr>
        <p:spPr>
          <a:xfrm>
            <a:off x="598098" y="1012954"/>
            <a:ext cx="10984302" cy="4832092"/>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 Examples of Faith in the Lives of the Patriarchs (11:8-22)</a:t>
            </a:r>
          </a:p>
          <a:p>
            <a:pPr algn="ctr"/>
            <a:endPar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Abraham’s faith is seen in his unquestioning obedience to God. Called, he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“obeyed; and he went out, not knowing whither he went”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(11:8)</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50624444"/>
      </p:ext>
    </p:extLst>
  </p:cSld>
  <p:clrMapOvr>
    <a:masterClrMapping/>
  </p:clrMapOvr>
  <p:transition spd="slow">
    <p:randomBar dir="ver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AAB3A6A-3124-49B9-AF2D-E15AC8790585}"/>
              </a:ext>
            </a:extLst>
          </p:cNvPr>
          <p:cNvSpPr txBox="1"/>
          <p:nvPr/>
        </p:nvSpPr>
        <p:spPr>
          <a:xfrm>
            <a:off x="603849" y="698740"/>
            <a:ext cx="10984302" cy="5509200"/>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“Faith alone”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can cause us to reject the lures of this present age and confess</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that we are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“strangers and pilgrims on the earth”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(11:13). </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By faith,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we can declare, “This world is not our home!”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By faith,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we too look for that city!</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45629125"/>
      </p:ext>
    </p:extLst>
  </p:cSld>
  <p:clrMapOvr>
    <a:masterClrMapping/>
  </p:clrMapOvr>
  <p:transition spd="slow">
    <p:randomBar dir="ver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516626BF-F867-4900-B369-E6B31087534B}"/>
              </a:ext>
            </a:extLst>
          </p:cNvPr>
          <p:cNvSpPr txBox="1"/>
          <p:nvPr/>
        </p:nvSpPr>
        <p:spPr>
          <a:xfrm>
            <a:off x="603849" y="166568"/>
            <a:ext cx="10984302" cy="6524863"/>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D. Example of Moses’ Faith (11:23-28)</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very fact that Amram and Jochebed relied on divine providence expressed their faith. </a:t>
            </a: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“By faith”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they hid him, </a:t>
            </a: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“being not afraid of the king’s</a:t>
            </a:r>
          </a:p>
          <a:p>
            <a:pPr algn="ct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commandment”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(11:23). </a:t>
            </a:r>
          </a:p>
          <a:p>
            <a:pPr algn="ctr"/>
            <a:endParaRPr lang="en-US" sz="1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God honored this by providing a means for Jochebed to raise her son, at least through infancy. May God give us more faithful parents who will hide their children from the destructive forces of this present age!</a:t>
            </a: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5623614"/>
      </p:ext>
    </p:extLst>
  </p:cSld>
  <p:clrMapOvr>
    <a:masterClrMapping/>
  </p:clrMapOvr>
  <p:transition spd="slow">
    <p:randomBar dir="ver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AF83E123-5B33-49BF-A691-3A18AEAB5D2E}"/>
              </a:ext>
            </a:extLst>
          </p:cNvPr>
          <p:cNvSpPr txBox="1"/>
          <p:nvPr/>
        </p:nvSpPr>
        <p:spPr>
          <a:xfrm>
            <a:off x="603849" y="612844"/>
            <a:ext cx="10984302" cy="5078313"/>
          </a:xfrm>
          <a:prstGeom prst="rect">
            <a:avLst/>
          </a:prstGeom>
          <a:noFill/>
        </p:spPr>
        <p:txBody>
          <a:bodyPr wrap="square" rtlCol="0">
            <a:spAutoFit/>
          </a:bodyPr>
          <a:lstStyle/>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Note the following factors involved in his act of faith:</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 He refused to accept a role separate and apart from God’s people, no matter how lucrative it appeared.</a:t>
            </a:r>
          </a:p>
          <a:p>
            <a:pPr algn="ct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2. He made a deliberate, definite choice, being fully aware of all it involved.</a:t>
            </a: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206525"/>
      </p:ext>
    </p:extLst>
  </p:cSld>
  <p:clrMapOvr>
    <a:masterClrMapping/>
  </p:clrMapOvr>
  <p:transition spd="slow">
    <p:randomBar dir="vert"/>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9" name="TextBox 8">
            <a:extLst>
              <a:ext uri="{FF2B5EF4-FFF2-40B4-BE49-F238E27FC236}">
                <a16:creationId xmlns:a16="http://schemas.microsoft.com/office/drawing/2014/main" id="{E5909697-A50E-404F-BCBC-744ED62AE799}"/>
              </a:ext>
            </a:extLst>
          </p:cNvPr>
          <p:cNvSpPr txBox="1"/>
          <p:nvPr/>
        </p:nvSpPr>
        <p:spPr>
          <a:xfrm>
            <a:off x="603849" y="2551837"/>
            <a:ext cx="10984302" cy="1754326"/>
          </a:xfrm>
          <a:prstGeom prst="rect">
            <a:avLst/>
          </a:prstGeom>
          <a:noFill/>
        </p:spPr>
        <p:txBody>
          <a:bodyPr wrap="square" rtlCol="0">
            <a:spAutoFit/>
          </a:bodyPr>
          <a:lstStyle/>
          <a:p>
            <a:pPr algn="ctr"/>
            <a:r>
              <a:rPr lang="en-US" sz="5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“FAITH - THE ONLY WAY” </a:t>
            </a:r>
          </a:p>
          <a:p>
            <a:pPr algn="ctr"/>
            <a:r>
              <a:rPr lang="en-US" sz="5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(11:1-40)</a:t>
            </a:r>
            <a:endParaRPr lang="en-US" sz="5400" b="1" dirty="0">
              <a:ln>
                <a:solidFill>
                  <a:sysClr val="windowText" lastClr="000000"/>
                </a:solidFill>
              </a:ln>
              <a:solidFill>
                <a:srgbClr val="FFFF00"/>
              </a:solidFill>
              <a:effectLst>
                <a:glow rad="101600">
                  <a:schemeClr val="tx1">
                    <a:alpha val="60000"/>
                  </a:schemeClr>
                </a:glow>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05435056"/>
      </p:ext>
    </p:extLst>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AF83E123-5B33-49BF-A691-3A18AEAB5D2E}"/>
              </a:ext>
            </a:extLst>
          </p:cNvPr>
          <p:cNvSpPr txBox="1"/>
          <p:nvPr/>
        </p:nvSpPr>
        <p:spPr>
          <a:xfrm>
            <a:off x="603849" y="612844"/>
            <a:ext cx="10984302" cy="5632311"/>
          </a:xfrm>
          <a:prstGeom prst="rect">
            <a:avLst/>
          </a:prstGeom>
          <a:noFill/>
        </p:spPr>
        <p:txBody>
          <a:bodyPr wrap="square" rtlCol="0">
            <a:spAutoFit/>
          </a:bodyPr>
          <a:lstStyle/>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Note the following factors involved in his act of faith:</a:t>
            </a:r>
          </a:p>
          <a:p>
            <a:pPr algn="ctr"/>
            <a:endPar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3. He esteemed through careful consideration of all factors </a:t>
            </a: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reproach. . . greater . . . than the treasures of Egypt.”</a:t>
            </a:r>
          </a:p>
          <a:p>
            <a:pPr algn="ctr"/>
            <a:endParaRPr lang="en-US" sz="36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4. Having </a:t>
            </a: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“respect unto the recompense of the reward, He forsook Egypt” (11:27) “as seeing him who is invisible.”</a:t>
            </a:r>
            <a:endParaRPr lang="en-US" sz="3600" b="1" i="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9287156"/>
      </p:ext>
    </p:extLst>
  </p:cSld>
  <p:clrMapOvr>
    <a:masterClrMapping/>
  </p:clrMapOvr>
  <p:transition spd="slow">
    <p:randomBar dir="vert"/>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DE3487C5-2029-4E4E-877A-5BE96A696417}"/>
              </a:ext>
            </a:extLst>
          </p:cNvPr>
          <p:cNvSpPr txBox="1"/>
          <p:nvPr/>
        </p:nvSpPr>
        <p:spPr>
          <a:xfrm>
            <a:off x="603849" y="698740"/>
            <a:ext cx="10984302" cy="347787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E. Exploits of Faith (11:29-38)</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“By faith they </a:t>
            </a:r>
            <a:r>
              <a:rPr lang="en-US" sz="44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Israelites)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passed through the Red sea”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(11:29), but the</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Egyptians drowned in the effort!</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4079172"/>
      </p:ext>
    </p:extLst>
  </p:cSld>
  <p:clrMapOvr>
    <a:masterClrMapping/>
  </p:clrMapOvr>
  <p:transition spd="slow">
    <p:randomBar dir="vert"/>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DE3487C5-2029-4E4E-877A-5BE96A696417}"/>
              </a:ext>
            </a:extLst>
          </p:cNvPr>
          <p:cNvSpPr txBox="1"/>
          <p:nvPr/>
        </p:nvSpPr>
        <p:spPr>
          <a:xfrm>
            <a:off x="603849" y="698740"/>
            <a:ext cx="10984302" cy="4154984"/>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E. Exploits of Faith (11:29-38)</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Jericho’s walls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tumbled down before the force of faith that was expressed</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in seven days of obedient marching (11:30).</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5873602"/>
      </p:ext>
    </p:extLst>
  </p:cSld>
  <p:clrMapOvr>
    <a:masterClrMapping/>
  </p:clrMapOvr>
  <p:transition spd="slow">
    <p:randomBar dir="vert"/>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DE3487C5-2029-4E4E-877A-5BE96A696417}"/>
              </a:ext>
            </a:extLst>
          </p:cNvPr>
          <p:cNvSpPr txBox="1"/>
          <p:nvPr/>
        </p:nvSpPr>
        <p:spPr>
          <a:xfrm>
            <a:off x="603849" y="698740"/>
            <a:ext cx="10984302" cy="347787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E. Exploits of Faith (11:29-38)</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Even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Rahab</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 the harlot, having faith in the God of Israel, was saved from</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destruction that came on the city.</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2531633"/>
      </p:ext>
    </p:extLst>
  </p:cSld>
  <p:clrMapOvr>
    <a:masterClrMapping/>
  </p:clrMapOvr>
  <p:transition spd="slow">
    <p:randomBar dir="vert"/>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DE3487C5-2029-4E4E-877A-5BE96A696417}"/>
              </a:ext>
            </a:extLst>
          </p:cNvPr>
          <p:cNvSpPr txBox="1"/>
          <p:nvPr/>
        </p:nvSpPr>
        <p:spPr>
          <a:xfrm>
            <a:off x="603849" y="698740"/>
            <a:ext cx="10984302" cy="5601533"/>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E. Exploits of Faith (11:29-38)</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Four judges, a king, and a prophet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are named as witnesses of the power of</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faith (11:32)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and their deeds are enumerated as evidence of their faith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(11:33-34).</a:t>
            </a:r>
          </a:p>
          <a:p>
            <a:pPr algn="ctr"/>
            <a:endParaRPr lang="en-US" sz="1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After this, multiple mighty acts of faith are listed,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establishing the strength of</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faith in the lives of men (11:35-38).</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72943132"/>
      </p:ext>
    </p:extLst>
  </p:cSld>
  <p:clrMapOvr>
    <a:masterClrMapping/>
  </p:clrMapOvr>
  <p:transition spd="slow">
    <p:randomBar dir="vert"/>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9D71C81A-E8C8-489D-B194-A14395858875}"/>
              </a:ext>
            </a:extLst>
          </p:cNvPr>
          <p:cNvSpPr txBox="1"/>
          <p:nvPr/>
        </p:nvSpPr>
        <p:spPr>
          <a:xfrm>
            <a:off x="603849" y="612844"/>
            <a:ext cx="10984302" cy="5632311"/>
          </a:xfrm>
          <a:prstGeom prst="rect">
            <a:avLst/>
          </a:prstGeom>
          <a:noFill/>
        </p:spPr>
        <p:txBody>
          <a:bodyPr wrap="square" rtlCol="0">
            <a:spAutoFit/>
          </a:bodyPr>
          <a:lstStyle/>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 Perfection through the Promise (11:39-40)</a:t>
            </a:r>
          </a:p>
          <a:p>
            <a:pPr algn="ctr"/>
            <a:endParaRPr lang="en-US" sz="2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After these mighty exploits of faith worked through the lives of these heroes of faith, they still didn’t receive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promise”</a:t>
            </a: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(11:39).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promise”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mentioned here is that of Genesis 3:15, Isaiah 9:6, and Joel 2:28, to mention a few scriptural references.</a:t>
            </a:r>
            <a:endParaRPr lang="en-US" sz="4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7304103"/>
      </p:ext>
    </p:extLst>
  </p:cSld>
  <p:clrMapOvr>
    <a:masterClrMapping/>
  </p:clrMapOvr>
  <p:transition spd="slow">
    <p:randomBar dir="vert"/>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EAF903E7-E41C-4CE5-AFAD-CD4EFABFAC37}"/>
              </a:ext>
            </a:extLst>
          </p:cNvPr>
          <p:cNvSpPr txBox="1"/>
          <p:nvPr/>
        </p:nvSpPr>
        <p:spPr>
          <a:xfrm>
            <a:off x="603849" y="386031"/>
            <a:ext cx="10984302" cy="6186309"/>
          </a:xfrm>
          <a:prstGeom prst="rect">
            <a:avLst/>
          </a:prstGeom>
          <a:noFill/>
        </p:spPr>
        <p:txBody>
          <a:bodyPr wrap="square" rtlCol="0">
            <a:spAutoFit/>
          </a:bodyPr>
          <a:lstStyle/>
          <a:p>
            <a:pPr algn="ct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“These all . . . received not the promise,” yet their faith in the promise brought them “good report.” </a:t>
            </a:r>
          </a:p>
          <a:p>
            <a:pPr algn="ctr"/>
            <a:endParaRPr lang="en-US" sz="3600" b="1" i="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They fulfilled their part by faith in God’s overall plan - and, now </a:t>
            </a: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“they without us . . . [are] not . . . perfect [complete]” </a:t>
            </a:r>
            <a:r>
              <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(11:40). </a:t>
            </a:r>
          </a:p>
          <a:p>
            <a:pPr algn="ctr"/>
            <a:endParaRPr lang="en-US" sz="36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a:t>
            </a:r>
            <a:r>
              <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 </a:t>
            </a: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New Testament believers, having received the promise God made to Abraham,</a:t>
            </a:r>
          </a:p>
          <a:p>
            <a:pPr algn="ctr"/>
            <a:r>
              <a:rPr lang="en-US" sz="36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complete the plan of which the Old Testament saints were a vital part.</a:t>
            </a:r>
            <a:endPar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6156879"/>
      </p:ext>
    </p:extLst>
  </p:cSld>
  <p:clrMapOvr>
    <a:masterClrMapping/>
  </p:clrMapOvr>
  <p:transition spd="slow">
    <p:randomBar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5461C5C3-2970-4218-A505-89243EE7A836}"/>
              </a:ext>
            </a:extLst>
          </p:cNvPr>
          <p:cNvSpPr txBox="1"/>
          <p:nvPr/>
        </p:nvSpPr>
        <p:spPr>
          <a:xfrm>
            <a:off x="598098" y="1690062"/>
            <a:ext cx="10984302" cy="3477875"/>
          </a:xfrm>
          <a:prstGeom prst="rect">
            <a:avLst/>
          </a:prstGeom>
          <a:noFill/>
        </p:spPr>
        <p:txBody>
          <a:bodyPr wrap="square" rtlCol="0">
            <a:spAutoFit/>
          </a:bodyPr>
          <a:lstStyle/>
          <a:p>
            <a:pPr algn="ct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ANALYSIS: Having set forth faith as the principle of spiritual life with a quotation from Habakkuk 2, </a:t>
            </a:r>
            <a:r>
              <a:rPr lang="en-US" sz="44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“The just shall live by his faith” </a:t>
            </a:r>
            <a:r>
              <a:rPr lang="en-US" sz="44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(10:19-39), the writer proceeds to clarify the points he has advocated.</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81485837"/>
      </p:ext>
    </p:extLst>
  </p:cSld>
  <p:clrMapOvr>
    <a:masterClrMapping/>
  </p:clrMapOvr>
  <p:transition spd="slow">
    <p:randomBa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C338D9B9-E9D2-4F0A-A0F8-AD610A570255}"/>
              </a:ext>
            </a:extLst>
          </p:cNvPr>
          <p:cNvSpPr txBox="1"/>
          <p:nvPr/>
        </p:nvSpPr>
        <p:spPr>
          <a:xfrm>
            <a:off x="603849" y="262920"/>
            <a:ext cx="10984302" cy="5693866"/>
          </a:xfrm>
          <a:prstGeom prst="rect">
            <a:avLst/>
          </a:prstGeom>
          <a:noFill/>
        </p:spPr>
        <p:txBody>
          <a:bodyPr wrap="square" rtlCol="0">
            <a:spAutoFit/>
          </a:bodyPr>
          <a:lstStyle/>
          <a:p>
            <a:pPr algn="ct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First, he defines or describes faith. Then, he presents a series of biographical illustrations.</a:t>
            </a:r>
          </a:p>
          <a:p>
            <a:pPr algn="ctr"/>
            <a:endParaRPr lang="en-US" sz="2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By these examples, he shows that faith is the essential factor in each life, thus establishing</a:t>
            </a:r>
          </a:p>
          <a:p>
            <a:pPr algn="ct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 theme of the division, </a:t>
            </a: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“Faith - The Only Way.”</a:t>
            </a:r>
          </a:p>
          <a:p>
            <a:pPr algn="ctr"/>
            <a:endParaRPr lang="en-US" sz="20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3600" b="1" i="1"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You will note that these examples are taken from several dispensations. </a:t>
            </a: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By this, we see</a:t>
            </a:r>
          </a:p>
          <a:p>
            <a:pPr algn="ctr"/>
            <a:r>
              <a:rPr lang="en-US" sz="36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that faith has been the principle of spiritual life in every age, and still is (11:1-40).</a:t>
            </a:r>
            <a:endParaRPr lang="en-US" sz="36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20772827"/>
      </p:ext>
    </p:extLst>
  </p:cSld>
  <p:clrMapOvr>
    <a:masterClrMapping/>
  </p:clrMapOvr>
  <p:transition spd="slow">
    <p:randomBa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0DA4FAEE-133B-41DA-96B9-EDFB89276D1D}"/>
              </a:ext>
            </a:extLst>
          </p:cNvPr>
          <p:cNvSpPr txBox="1"/>
          <p:nvPr/>
        </p:nvSpPr>
        <p:spPr>
          <a:xfrm>
            <a:off x="603849" y="582067"/>
            <a:ext cx="10984302" cy="5693866"/>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A. Faith Defined or Described (11:1-3)</a:t>
            </a:r>
          </a:p>
          <a:p>
            <a:pPr algn="ctr"/>
            <a:endPar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BookAntiqua"/>
              </a:rPr>
              <a:t>“Faith is the substance . . . the evidence”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BookAntiqua"/>
              </a:rPr>
              <a:t>(11:1).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BookAntiqua"/>
              </a:rPr>
              <a:t>The word </a:t>
            </a: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BookAntiqua-Italic"/>
              </a:rPr>
              <a:t>substance</a:t>
            </a:r>
            <a:r>
              <a:rPr lang="en-US" sz="4000" b="1" i="1" u="none" strike="noStrike" baseline="0" dirty="0">
                <a:ln>
                  <a:solidFill>
                    <a:sysClr val="windowText" lastClr="000000"/>
                  </a:solidFill>
                </a:ln>
                <a:solidFill>
                  <a:schemeClr val="bg1"/>
                </a:solidFill>
                <a:effectLst>
                  <a:glow rad="101600">
                    <a:schemeClr val="tx1">
                      <a:alpha val="60000"/>
                    </a:schemeClr>
                  </a:glow>
                </a:effectLst>
                <a:latin typeface="BookAntiqua-Italic"/>
              </a:rPr>
              <a:t>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BookAntiqua"/>
              </a:rPr>
              <a:t>is the literal rendering of the Greek word that means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BookAntiqua"/>
              </a:rPr>
              <a:t>“that which stands under.” </a:t>
            </a:r>
          </a:p>
          <a:p>
            <a:pPr algn="ctr"/>
            <a:endParaRPr lang="en-US" sz="4000" b="1" dirty="0">
              <a:ln>
                <a:solidFill>
                  <a:sysClr val="windowText" lastClr="000000"/>
                </a:solidFill>
              </a:ln>
              <a:solidFill>
                <a:schemeClr val="bg1"/>
              </a:solidFill>
              <a:effectLst>
                <a:glow rad="101600">
                  <a:schemeClr val="tx1">
                    <a:alpha val="60000"/>
                  </a:schemeClr>
                </a:glow>
              </a:effectLst>
              <a:latin typeface="BookAntiqua"/>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BookAntiqua"/>
              </a:rPr>
              <a:t>In this sense, faith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BookAntiqua"/>
              </a:rPr>
              <a:t>“stands under” </a:t>
            </a: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BookAntiqua"/>
              </a:rPr>
              <a:t>and is the solid foundation that supports hope; thus, we have in faith </a:t>
            </a:r>
            <a:r>
              <a:rPr lang="en-US" sz="4000" b="1" i="1" u="none" strike="noStrike" baseline="0" dirty="0">
                <a:ln>
                  <a:solidFill>
                    <a:sysClr val="windowText" lastClr="000000"/>
                  </a:solidFill>
                </a:ln>
                <a:solidFill>
                  <a:srgbClr val="FFFF00"/>
                </a:solidFill>
                <a:effectLst>
                  <a:glow rad="101600">
                    <a:schemeClr val="tx1">
                      <a:alpha val="60000"/>
                    </a:schemeClr>
                  </a:glow>
                </a:effectLst>
                <a:latin typeface="BookAntiqua"/>
              </a:rPr>
              <a:t>“the substance of things hoped for.”</a:t>
            </a:r>
            <a:endParaRPr lang="en-US" sz="4000" b="1" i="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68516233"/>
      </p:ext>
    </p:extLst>
  </p:cSld>
  <p:clrMapOvr>
    <a:masterClrMapping/>
  </p:clrMapOvr>
  <p:transition spd="slow">
    <p:randomBar dir="ver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4" name="TextBox 3">
            <a:extLst>
              <a:ext uri="{FF2B5EF4-FFF2-40B4-BE49-F238E27FC236}">
                <a16:creationId xmlns:a16="http://schemas.microsoft.com/office/drawing/2014/main" id="{1A42D789-DE14-4AA6-BCC6-EA5B0BFE074F}"/>
              </a:ext>
            </a:extLst>
          </p:cNvPr>
          <p:cNvSpPr txBox="1"/>
          <p:nvPr/>
        </p:nvSpPr>
        <p:spPr>
          <a:xfrm>
            <a:off x="603849" y="674400"/>
            <a:ext cx="10984302" cy="5509200"/>
          </a:xfrm>
          <a:prstGeom prst="rect">
            <a:avLst/>
          </a:prstGeom>
          <a:noFill/>
        </p:spPr>
        <p:txBody>
          <a:bodyPr wrap="square" rtlCol="0">
            <a:spAutoFit/>
          </a:bodyPr>
          <a:lstStyle/>
          <a:p>
            <a:pPr algn="ctr"/>
            <a:r>
              <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I</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 is by faith that we “see” and “grasp” the “unseen realities” of the following:</a:t>
            </a:r>
          </a:p>
          <a:p>
            <a:pPr algn="ctr"/>
            <a:endPar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 Salvation.</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Saving faith is active, appropriating faith that expresses itself in works.</a:t>
            </a:r>
          </a:p>
          <a:p>
            <a:pPr algn="ctr"/>
            <a:r>
              <a:rPr lang="en-US" sz="44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“Faith without works is dead” </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(James 2:20).</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4691334"/>
      </p:ext>
    </p:extLst>
  </p:cSld>
  <p:clrMapOvr>
    <a:masterClrMapping/>
  </p:clrMapOvr>
  <p:transition spd="slow">
    <p:randomBa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1FFA3A4C-7C7A-4185-8E4E-5A7AD82E7EF6}"/>
              </a:ext>
            </a:extLst>
          </p:cNvPr>
          <p:cNvSpPr txBox="1"/>
          <p:nvPr/>
        </p:nvSpPr>
        <p:spPr>
          <a:xfrm>
            <a:off x="598098" y="698740"/>
            <a:ext cx="10984302" cy="544764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2. God’s hand in our daily lives.</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All our trials become more bearable as we “see” the unseen hand of God in them. As He provides our needs, we can by faith see -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His hand. </a:t>
            </a:r>
          </a:p>
          <a:p>
            <a:pPr algn="ctr"/>
            <a:endParaRPr lang="en-US" sz="20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0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When His grace is needed and becomes sufficient, </a:t>
            </a:r>
            <a:r>
              <a:rPr lang="en-US" sz="40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we see that holy hand in our lives</a:t>
            </a:r>
            <a:r>
              <a:rPr lang="en-US" sz="4000" b="0" i="0" u="none" strike="noStrike" baseline="0" dirty="0">
                <a:solidFill>
                  <a:srgbClr val="FFFF00"/>
                </a:solidFill>
                <a:latin typeface="Arial" panose="020B0604020202020204" pitchFamily="34" charset="0"/>
                <a:cs typeface="Arial" panose="020B0604020202020204" pitchFamily="34" charset="0"/>
              </a:rPr>
              <a:t>.</a:t>
            </a:r>
            <a:endParaRPr lang="en-US" sz="4000" dirty="0">
              <a:solidFill>
                <a:srgbClr val="FFFF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1664012"/>
      </p:ext>
    </p:extLst>
  </p:cSld>
  <p:clrMapOvr>
    <a:masterClrMapping/>
  </p:clrMapOvr>
  <p:transition spd="slow">
    <p:randomBa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72CBBCD8-FFBD-4172-9835-A20F4D54356D}"/>
              </a:ext>
            </a:extLst>
          </p:cNvPr>
          <p:cNvSpPr txBox="1"/>
          <p:nvPr/>
        </p:nvSpPr>
        <p:spPr>
          <a:xfrm>
            <a:off x="603849" y="1687225"/>
            <a:ext cx="10984302" cy="3477875"/>
          </a:xfrm>
          <a:prstGeom prst="rect">
            <a:avLst/>
          </a:prstGeom>
          <a:noFill/>
        </p:spPr>
        <p:txBody>
          <a:bodyPr wrap="square" rtlCol="0">
            <a:spAutoFit/>
          </a:bodyPr>
          <a:lstStyle/>
          <a:p>
            <a:pPr algn="ct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3. Our eternal rewards.</a:t>
            </a:r>
          </a:p>
          <a:p>
            <a:pPr algn="ctr"/>
            <a:endPar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Though these realities are not seen as yet, they are clearly visible to the</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eye of faith.</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3326749"/>
      </p:ext>
    </p:extLst>
  </p:cSld>
  <p:clrMapOvr>
    <a:masterClrMapping/>
  </p:clrMapOvr>
  <p:transition spd="slow">
    <p:randomBar dir="ver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0828E-C615-43B6-A407-7B2BB49C5368}"/>
              </a:ext>
            </a:extLst>
          </p:cNvPr>
          <p:cNvSpPr>
            <a:spLocks noGrp="1"/>
          </p:cNvSpPr>
          <p:nvPr>
            <p:ph type="ctrTitle"/>
          </p:nvPr>
        </p:nvSpPr>
        <p:spPr/>
        <p:txBody>
          <a:bodyPr/>
          <a:lstStyle/>
          <a:p>
            <a:endParaRPr lang="en-US"/>
          </a:p>
        </p:txBody>
      </p:sp>
      <p:sp>
        <p:nvSpPr>
          <p:cNvPr id="3" name="Subtitle 2">
            <a:extLst>
              <a:ext uri="{FF2B5EF4-FFF2-40B4-BE49-F238E27FC236}">
                <a16:creationId xmlns:a16="http://schemas.microsoft.com/office/drawing/2014/main" id="{FAC579BD-FCF9-4583-96C6-8CFE07E4657B}"/>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49B6389A-A9E4-4B70-BE6B-5127CB334A0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6" name="Picture 5">
            <a:extLst>
              <a:ext uri="{FF2B5EF4-FFF2-40B4-BE49-F238E27FC236}">
                <a16:creationId xmlns:a16="http://schemas.microsoft.com/office/drawing/2014/main" id="{6C6FE8D3-F9AE-4BA5-B8DA-356CD0029C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BFD9F6E7-77EE-4A18-AE39-7867005C838F}"/>
              </a:ext>
            </a:extLst>
          </p:cNvPr>
          <p:cNvSpPr txBox="1"/>
          <p:nvPr/>
        </p:nvSpPr>
        <p:spPr>
          <a:xfrm>
            <a:off x="603849" y="698740"/>
            <a:ext cx="10990053" cy="3001992"/>
          </a:xfrm>
          <a:prstGeom prst="rect">
            <a:avLst/>
          </a:prstGeom>
          <a:noFill/>
        </p:spPr>
        <p:txBody>
          <a:bodyPr wrap="square" rtlCol="0">
            <a:spAutoFit/>
          </a:bodyPr>
          <a:lstStyle/>
          <a:p>
            <a:endParaRPr lang="en-US" dirty="0"/>
          </a:p>
        </p:txBody>
      </p:sp>
      <p:sp>
        <p:nvSpPr>
          <p:cNvPr id="4" name="TextBox 3">
            <a:extLst>
              <a:ext uri="{FF2B5EF4-FFF2-40B4-BE49-F238E27FC236}">
                <a16:creationId xmlns:a16="http://schemas.microsoft.com/office/drawing/2014/main" id="{ACAC9C55-1514-4BDE-90B1-3BD415FB38AA}"/>
              </a:ext>
            </a:extLst>
          </p:cNvPr>
          <p:cNvSpPr txBox="1"/>
          <p:nvPr/>
        </p:nvSpPr>
        <p:spPr>
          <a:xfrm>
            <a:off x="603849" y="1012954"/>
            <a:ext cx="10984302" cy="4832092"/>
          </a:xfrm>
          <a:prstGeom prst="rect">
            <a:avLst/>
          </a:prstGeom>
          <a:noFill/>
        </p:spPr>
        <p:txBody>
          <a:bodyPr wrap="square" rtlCol="0">
            <a:spAutoFit/>
          </a:bodyPr>
          <a:lstStyle/>
          <a:p>
            <a:pPr algn="ctr"/>
            <a:r>
              <a:rPr lang="en-US" sz="4400" b="1"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W</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e see that </a:t>
            </a:r>
            <a:r>
              <a:rPr lang="en-US" sz="4400" b="1" i="1"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faith is the foundation doctrine of the Bible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(11:3). </a:t>
            </a:r>
          </a:p>
          <a:p>
            <a:pPr algn="ct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worlds were not created by or through faith, </a:t>
            </a:r>
            <a:r>
              <a:rPr lang="en-US" sz="4400" b="1" i="0" u="none" strike="noStrike" baseline="0" dirty="0">
                <a:ln>
                  <a:solidFill>
                    <a:sysClr val="windowText" lastClr="000000"/>
                  </a:solidFill>
                </a:ln>
                <a:solidFill>
                  <a:srgbClr val="FFFF00"/>
                </a:solidFill>
                <a:effectLst>
                  <a:glow rad="101600">
                    <a:schemeClr val="tx1">
                      <a:alpha val="60000"/>
                    </a:schemeClr>
                  </a:glow>
                </a:effectLst>
                <a:latin typeface="Arial" panose="020B0604020202020204" pitchFamily="34" charset="0"/>
                <a:cs typeface="Arial" panose="020B0604020202020204" pitchFamily="34" charset="0"/>
              </a:rPr>
              <a:t>but our understanding of how </a:t>
            </a: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they</a:t>
            </a:r>
          </a:p>
          <a:p>
            <a:pPr algn="ctr"/>
            <a:r>
              <a:rPr lang="en-US" sz="4400" b="1" i="0" u="none" strike="noStrike" baseline="0"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rPr>
              <a:t>were created is a matter of faith.</a:t>
            </a:r>
            <a:endParaRPr lang="en-US" sz="4400" b="1" dirty="0">
              <a:ln>
                <a:solidFill>
                  <a:sysClr val="windowText" lastClr="000000"/>
                </a:solidFill>
              </a:ln>
              <a:solidFill>
                <a:schemeClr val="bg1"/>
              </a:solidFill>
              <a:effectLst>
                <a:glow rad="101600">
                  <a:schemeClr val="tx1">
                    <a:alpha val="60000"/>
                  </a:schemeClr>
                </a:glow>
              </a:effectLst>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37229207"/>
      </p:ext>
    </p:extLst>
  </p:cSld>
  <p:clrMapOvr>
    <a:masterClrMapping/>
  </p:clrMapOvr>
  <p:transition spd="slow">
    <p:randomBar dir="vert"/>
  </p:transition>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276</TotalTime>
  <Words>1285</Words>
  <Application>Microsoft Office PowerPoint</Application>
  <PresentationFormat>Widescreen</PresentationFormat>
  <Paragraphs>116</Paragraphs>
  <Slides>26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BookAntiqua</vt:lpstr>
      <vt:lpstr>BookAntiqua-Italic</vt:lpstr>
      <vt:lpstr>Calibri</vt:lpstr>
      <vt:lpstr>Calibri Light</vt:lpstr>
      <vt:lpstr>Cooper Black</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Jerry Burns</dc:creator>
  <cp:lastModifiedBy>Jerry Burns</cp:lastModifiedBy>
  <cp:revision>23</cp:revision>
  <dcterms:created xsi:type="dcterms:W3CDTF">2020-10-05T21:36:23Z</dcterms:created>
  <dcterms:modified xsi:type="dcterms:W3CDTF">2020-11-25T19:53:32Z</dcterms:modified>
</cp:coreProperties>
</file>