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9" r:id="rId4"/>
    <p:sldId id="292" r:id="rId5"/>
    <p:sldId id="293" r:id="rId6"/>
    <p:sldId id="294" r:id="rId7"/>
    <p:sldId id="280" r:id="rId8"/>
    <p:sldId id="281" r:id="rId9"/>
    <p:sldId id="295" r:id="rId10"/>
    <p:sldId id="282" r:id="rId11"/>
    <p:sldId id="283" r:id="rId12"/>
    <p:sldId id="284" r:id="rId13"/>
    <p:sldId id="285" r:id="rId14"/>
    <p:sldId id="286" r:id="rId15"/>
    <p:sldId id="287" r:id="rId16"/>
    <p:sldId id="28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22FA4-B003-4716-A09A-59AD75116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83239-C594-46A6-8051-D233B32EB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19D56-2EB5-4142-BA0E-1AFBFADD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B6971-2F46-4BD0-8241-159D1EB3E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D6CEE-44A2-419B-9D34-6B2B68B28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57770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9E4AD-E614-475A-9A72-E2FC0C77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E0CD1-947D-4100-BBC3-279A4C966A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3DCAD-CF65-4E36-9BDE-CB7F8549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286D6-4755-4E81-B79F-660F2D03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FBDA4-0346-49B5-96CC-33A0BE6F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91228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35348F-2E0B-4D51-B1E1-AFE0D3284B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87646-649D-4446-974F-84A031A52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4B978-4A63-49FD-B122-7D4F7AD27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C95EE-70A3-4FA3-B723-B427C693E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88598-F9E0-4DEF-B4EA-0540554A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17210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DEBB0-9070-4149-AD55-0B58606F8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EA5D7-A5F7-4021-8DCA-56A9C3533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C65E-47A7-48A2-A3E1-48DE45A8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FB742-7339-4405-BC03-50900B7F0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0ACD1-7D71-4B45-8B15-875134EF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5601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C5F1-EF53-4195-AAEC-204FD65F7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7DD085-60B1-40FC-9B3F-7DE59EA5D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05403-00D9-4381-AD4F-D7B28454D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CABD2-5325-4EE1-BE95-19BBDA4D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CDA3A-FB22-423A-9123-8CE7BD30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51861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5FDA-23F3-42D6-A956-3780843FA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7E0C5-F718-495F-81B7-7D7BE534D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9B053-0E81-4E19-A930-C3EE07F2D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0DB9A-D9A8-4B88-A7ED-80D746B6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2B460-F360-4482-A361-65FDA5CD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4BE8E8-18C7-4F65-BBD0-B23F560B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2559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504DE-CFFE-4E86-8EA7-BE7758E3D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31678-C321-439C-AEB2-CE5113C1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419F7-1483-4207-B625-3F40A0300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A7C87-FACF-4031-A0C0-41FA258E0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A39FDA-9935-4AF1-8AD0-DA57508DE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51A01-C010-4EF6-B278-F9012BABE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6A28B-B0AB-44DA-822B-79F57BE14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501FA1-06EE-4FF4-B07B-99DF0C9D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30818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7249D-A72C-45F8-95FF-962DDA0B6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47A383-40D9-48BF-891E-22772A008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1F1E6-84C1-41F0-B17E-D46A15A21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D00D48-9B04-4141-8272-B436718C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07479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33015-C7E0-44DF-A2C3-400F6B4DA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E459FD-AB85-4DE2-A029-FA90AC0CC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944A85-0E3C-4D58-9082-CE2243531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92161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C30E-0988-40EF-9800-694FD3C6A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8805C-71E5-4472-99C8-432970430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260C-4B12-46CC-946A-D0F6F29C8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6319FA-3CDF-4FB2-8E6A-83D29FCDF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96649-2045-4665-8735-762199ED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55312-C1D8-44DD-8D6F-6E64494CD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489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62043-8301-424A-AC40-1618AD6E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5FB6B4-4FFD-41CA-BC94-4C962E46B3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E9F64-70E0-422A-AA3A-79725E2ED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E70E7-C6D7-4404-A831-3F7275D3C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50AEEE-91B9-4194-8A3C-B1C8FD876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2FCB7-E9DB-429D-966C-D30B51610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61389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2BBB9F-C054-40D1-80CB-D69C4C9E4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E456E-5C86-4B36-983F-15E74235E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42F12-26D7-45F1-B642-998605D42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007C2-6154-46A1-A676-06486B78D171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94323-F02E-40EB-A501-4DE67094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D3CD1-8BD8-4B70-867E-40CB2AE16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7A3B2A-177A-4627-A19B-777140FC3782}"/>
              </a:ext>
            </a:extLst>
          </p:cNvPr>
          <p:cNvSpPr txBox="1"/>
          <p:nvPr/>
        </p:nvSpPr>
        <p:spPr>
          <a:xfrm>
            <a:off x="618226" y="1919377"/>
            <a:ext cx="10955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HEBREWS</a:t>
            </a: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Lesson 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B096F3-FCF0-4962-87D7-3FC7E9FD6BD6}"/>
              </a:ext>
            </a:extLst>
          </p:cNvPr>
          <p:cNvSpPr txBox="1"/>
          <p:nvPr/>
        </p:nvSpPr>
        <p:spPr>
          <a:xfrm>
            <a:off x="6096000" y="4692770"/>
            <a:ext cx="54777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Global Association of Theological Studies</a:t>
            </a:r>
          </a:p>
        </p:txBody>
      </p:sp>
    </p:spTree>
    <p:extLst>
      <p:ext uri="{BB962C8B-B14F-4D97-AF65-F5344CB8AC3E}">
        <p14:creationId xmlns:p14="http://schemas.microsoft.com/office/powerpoint/2010/main" val="1978036239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B08DBB-7467-425B-A473-AEBAFE5FF5BB}"/>
              </a:ext>
            </a:extLst>
          </p:cNvPr>
          <p:cNvSpPr txBox="1"/>
          <p:nvPr/>
        </p:nvSpPr>
        <p:spPr>
          <a:xfrm>
            <a:off x="603849" y="1012954"/>
            <a:ext cx="109843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new covenant is as much greater than the old as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Christ’s priesthood is greater than that of Aaron.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Furthermore, the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“better covenant”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declared to be established upon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“better promises.”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7646185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4EAA267-730E-4638-AA9A-3B7B3A915E8A}"/>
              </a:ext>
            </a:extLst>
          </p:cNvPr>
          <p:cNvSpPr txBox="1"/>
          <p:nvPr/>
        </p:nvSpPr>
        <p:spPr>
          <a:xfrm>
            <a:off x="603849" y="612844"/>
            <a:ext cx="10984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 insisted that the Law is “holy,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. . and just and good” (Romans 7:12).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Law was adequate for its intended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use,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it fulfilled all it was intended to.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was intentionally temporary, with a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purpose of its own (Galatians 3:19),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intervening between the promise to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Abraham and its fulfillment in Christ Jesus.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713400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49A6D4D-F46F-4F63-8142-86065B895705}"/>
              </a:ext>
            </a:extLst>
          </p:cNvPr>
          <p:cNvSpPr txBox="1"/>
          <p:nvPr/>
        </p:nvSpPr>
        <p:spPr>
          <a:xfrm>
            <a:off x="664234" y="911497"/>
            <a:ext cx="1098430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The New Covenant’s Superior Promises (8:8-13)</a:t>
            </a:r>
          </a:p>
          <a:p>
            <a:pPr algn="ctr"/>
            <a:endParaRPr lang="en-US" sz="4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“For finding fault with them”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(8:8) refers to the inadequacies of the old covenant, and it is for this reason Paul asserted that God promised through Jeremiah (Jeremiah 31:31-34)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 new covenant”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(8:8-12).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030867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90EE41D-7CB5-43C0-B809-BD4E233FAB68}"/>
              </a:ext>
            </a:extLst>
          </p:cNvPr>
          <p:cNvSpPr txBox="1"/>
          <p:nvPr/>
        </p:nvSpPr>
        <p:spPr>
          <a:xfrm>
            <a:off x="603849" y="920621"/>
            <a:ext cx="1098430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former or first covenant failed because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“they (Israel</a:t>
            </a:r>
            <a:r>
              <a:rPr lang="en-US" sz="40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continued not.”</a:t>
            </a:r>
          </a:p>
          <a:p>
            <a:pPr algn="ctr"/>
            <a:endParaRPr lang="en-US" sz="4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comparison, this next verse points out that while the first covenant was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outward and formal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inscribed in stone, the second was to be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inner and spiritual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nature –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written on the mind and heart” (8:10).</a:t>
            </a:r>
            <a:endParaRPr lang="en-US" sz="4000" b="1" i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7023683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AB43BF-CD4C-4CF8-863F-C854700EB81C}"/>
              </a:ext>
            </a:extLst>
          </p:cNvPr>
          <p:cNvSpPr txBox="1"/>
          <p:nvPr/>
        </p:nvSpPr>
        <p:spPr>
          <a:xfrm>
            <a:off x="603849" y="1351508"/>
            <a:ext cx="1098430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Then, under the new covenant, God had promised,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“All shall know me,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from the least to the greatest”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(8:11).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Such a “personal acquaintance” was unknown under the old covenant.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0458860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684C32-22AC-4136-8E76-B77E9AB9AF5B}"/>
              </a:ext>
            </a:extLst>
          </p:cNvPr>
          <p:cNvSpPr txBox="1"/>
          <p:nvPr/>
        </p:nvSpPr>
        <p:spPr>
          <a:xfrm>
            <a:off x="598098" y="305068"/>
            <a:ext cx="1098430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Another promise upon which the new covenant was to be established was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complete and full remission of sins.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is, God promised to be merciful to man’s unrighteousness and that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would no longer remember man’s sins and iniquities (8:12).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Such was unknown under the former covenant!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7581272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E343FE-B77B-4FFB-A4EF-9215874E32AB}"/>
              </a:ext>
            </a:extLst>
          </p:cNvPr>
          <p:cNvSpPr txBox="1"/>
          <p:nvPr/>
        </p:nvSpPr>
        <p:spPr>
          <a:xfrm>
            <a:off x="603849" y="458956"/>
            <a:ext cx="10984302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writer of Hebrews also points out that even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saying “a new covenant” the first “was made old.”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this was at the time of Jeremiah’s prophecy (8:13)!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this, Paul has firmly established the unalterable fact that a new covenant was not only a scriptural reality, but that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new covenant was based on “better promises” and therefore, a “better covenant.”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2949684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2179916"/>
            <a:ext cx="1098430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US" sz="5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CHRIST - HIS BETTER</a:t>
            </a:r>
          </a:p>
          <a:p>
            <a:pPr algn="ctr"/>
            <a:r>
              <a:rPr lang="en-US" sz="5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COVENANT” </a:t>
            </a:r>
          </a:p>
          <a:p>
            <a:pPr algn="ctr"/>
            <a:r>
              <a:rPr lang="en-US" sz="5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(8:1-13) </a:t>
            </a:r>
          </a:p>
        </p:txBody>
      </p:sp>
    </p:spTree>
    <p:extLst>
      <p:ext uri="{BB962C8B-B14F-4D97-AF65-F5344CB8AC3E}">
        <p14:creationId xmlns:p14="http://schemas.microsoft.com/office/powerpoint/2010/main" val="3805435056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106491-1855-44A8-8DDB-6A201147F90E}"/>
              </a:ext>
            </a:extLst>
          </p:cNvPr>
          <p:cNvSpPr txBox="1"/>
          <p:nvPr/>
        </p:nvSpPr>
        <p:spPr>
          <a:xfrm>
            <a:off x="598098" y="305068"/>
            <a:ext cx="1098430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ANALYSIS: As was intimated in the closing verses of Hebrews 7,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Christ’s priesthood,</a:t>
            </a: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proven to be better than the Aaronic order,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now set forth in full as the reality that was</a:t>
            </a: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foreshadowed by that of the Aaronic order. </a:t>
            </a:r>
          </a:p>
          <a:p>
            <a:pPr algn="ctr"/>
            <a:endParaRPr lang="en-US" sz="40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Again the writer of Hebrews compares the two priesthoods with respect to (1) their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“Sphere,”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(2) their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“Functions,”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(3) their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“Effects.”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1485837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106491-1855-44A8-8DDB-6A201147F90E}"/>
              </a:ext>
            </a:extLst>
          </p:cNvPr>
          <p:cNvSpPr txBox="1"/>
          <p:nvPr/>
        </p:nvSpPr>
        <p:spPr>
          <a:xfrm>
            <a:off x="603849" y="335845"/>
            <a:ext cx="1098430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comparison points out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sharp contrasts between the two covenants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which they respectively belong. </a:t>
            </a:r>
          </a:p>
          <a:p>
            <a:pPr algn="ctr"/>
            <a:endParaRPr lang="en-US" sz="44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so doing, the apostle presses home to his readers the fact that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Christ’s is the better covenant.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is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Paul’s primary objective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this portion of the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epistle.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6426550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106491-1855-44A8-8DDB-6A201147F90E}"/>
              </a:ext>
            </a:extLst>
          </p:cNvPr>
          <p:cNvSpPr txBox="1"/>
          <p:nvPr/>
        </p:nvSpPr>
        <p:spPr>
          <a:xfrm>
            <a:off x="603849" y="274290"/>
            <a:ext cx="1098430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New Covenant Is Better than the Old (8:1-7)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writer now begins to project the remainder of his theme into the reader’s mind, using as a foundation his preceding argument,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“Now of the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things which we have spoken this is the sum: We have such an high priest”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(8:1).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7276824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106491-1855-44A8-8DDB-6A201147F90E}"/>
              </a:ext>
            </a:extLst>
          </p:cNvPr>
          <p:cNvSpPr txBox="1"/>
          <p:nvPr/>
        </p:nvSpPr>
        <p:spPr>
          <a:xfrm>
            <a:off x="603849" y="1012954"/>
            <a:ext cx="109843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New Covenant Is Better than the Old (8:1-7)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had used this point to prove that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priesthood being changed, there is made of necessity a change also of the law”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(7:12).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343578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1F3D83-3659-4626-9D31-7D51FC90B516}"/>
              </a:ext>
            </a:extLst>
          </p:cNvPr>
          <p:cNvSpPr txBox="1"/>
          <p:nvPr/>
        </p:nvSpPr>
        <p:spPr>
          <a:xfrm>
            <a:off x="598098" y="612844"/>
            <a:ext cx="10984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is a key point of his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argument. It is a pivotal point where the writer swung to another phase of his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Exposition -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comparison of the covenants.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this, he establishes the fact that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change from the Aaronic order is, in essence, also a change in the law,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the Mosaic law established the Levitical priesthood.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1619040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C14735-BCF9-4EB9-A6AF-EDB76181C79E}"/>
              </a:ext>
            </a:extLst>
          </p:cNvPr>
          <p:cNvSpPr txBox="1"/>
          <p:nvPr/>
        </p:nvSpPr>
        <p:spPr>
          <a:xfrm>
            <a:off x="603849" y="1687225"/>
            <a:ext cx="1098430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Christ’s priestly role, mediatorial in essence, is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“in the heavens”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of the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“true tabernacle,”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while the Levitical priesthood was merely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“shadow of heavenly things”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(8:5).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2054249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0C14735-BCF9-4EB9-A6AF-EDB76181C79E}"/>
              </a:ext>
            </a:extLst>
          </p:cNvPr>
          <p:cNvSpPr txBox="1"/>
          <p:nvPr/>
        </p:nvSpPr>
        <p:spPr>
          <a:xfrm>
            <a:off x="681487" y="1690062"/>
            <a:ext cx="1098430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Tabernacle Moses made was to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prefigure the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“true tabernacle,” (The New and Better Covenant)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therefore Moses was admonished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“make all things according to the pattern”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(8:5).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6904506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775</Words>
  <Application>Microsoft Office PowerPoint</Application>
  <PresentationFormat>Widescreen</PresentationFormat>
  <Paragraphs>58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Cooper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Burns</dc:creator>
  <cp:lastModifiedBy>Jerry Burns</cp:lastModifiedBy>
  <cp:revision>21</cp:revision>
  <dcterms:created xsi:type="dcterms:W3CDTF">2020-10-05T21:36:23Z</dcterms:created>
  <dcterms:modified xsi:type="dcterms:W3CDTF">2020-11-24T14:05:09Z</dcterms:modified>
</cp:coreProperties>
</file>