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81" r:id="rId5"/>
    <p:sldId id="282" r:id="rId6"/>
    <p:sldId id="283" r:id="rId7"/>
    <p:sldId id="284" r:id="rId8"/>
    <p:sldId id="259" r:id="rId9"/>
    <p:sldId id="260" r:id="rId10"/>
    <p:sldId id="279" r:id="rId11"/>
    <p:sldId id="261" r:id="rId12"/>
    <p:sldId id="262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45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FA4-B003-4716-A09A-59AD75116B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F183239-C594-46A6-8051-D233B32EB20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619D56-2EB5-4142-BA0E-1AFBFADDE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BB6971-2F46-4BD0-8241-159D1EB3E2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AD6CEE-44A2-419B-9D34-6B2B68B28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957770"/>
      </p:ext>
    </p:extLst>
  </p:cSld>
  <p:clrMapOvr>
    <a:masterClrMapping/>
  </p:clrMapOvr>
  <p:transition spd="slow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79E4AD-E614-475A-9A72-E2FC0C77E1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08E0CD1-947D-4100-BBC3-279A4C966A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3DCAD-CF65-4E36-9BDE-CB7F854972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F286D6-4755-4E81-B79F-660F2D035F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7FBDA4-0346-49B5-96CC-33A0BE6F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391228"/>
      </p:ext>
    </p:extLst>
  </p:cSld>
  <p:clrMapOvr>
    <a:masterClrMapping/>
  </p:clrMapOvr>
  <p:transition spd="slow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235348F-2E0B-4D51-B1E1-AFE0D3284B7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BE87646-649D-4446-974F-84A031A52A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84B978-4A63-49FD-B122-7D4F7AD278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FC95EE-70A3-4FA3-B723-B427C693E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B88598-F9E0-4DEF-B4EA-0540554A0F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3817210"/>
      </p:ext>
    </p:extLst>
  </p:cSld>
  <p:clrMapOvr>
    <a:masterClrMapping/>
  </p:clrMapOvr>
  <p:transition spd="slow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DEBB0-9070-4149-AD55-0B58606F8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EA5D7-A5F7-4021-8DCA-56A9C3533C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59C65E-47A7-48A2-A3E1-48DE45A88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4FB742-7339-4405-BC03-50900B7F0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50ACD1-7D71-4B45-8B15-875134EF1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556013"/>
      </p:ext>
    </p:extLst>
  </p:cSld>
  <p:clrMapOvr>
    <a:masterClrMapping/>
  </p:clrMapOvr>
  <p:transition spd="slow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8C5F1-EF53-4195-AAEC-204FD65F78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7DD085-60B1-40FC-9B3F-7DE59EA5D9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05403-00D9-4381-AD4F-D7B28454D0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7CABD2-5325-4EE1-BE95-19BBDA4D7A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5CDA3A-FB22-423A-9123-8CE7BD300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251861"/>
      </p:ext>
    </p:extLst>
  </p:cSld>
  <p:clrMapOvr>
    <a:masterClrMapping/>
  </p:clrMapOvr>
  <p:transition spd="slow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5FDA-23F3-42D6-A956-3780843FAE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57E0C5-F718-495F-81B7-7D7BE534D2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19B053-0E81-4E19-A930-C3EE07F2D5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20DB9A-D9A8-4B88-A7ED-80D746B6F1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E12B460-F360-4482-A361-65FDA5CD79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4BE8E8-18C7-4F65-BBD0-B23F560B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25592"/>
      </p:ext>
    </p:extLst>
  </p:cSld>
  <p:clrMapOvr>
    <a:masterClrMapping/>
  </p:clrMapOvr>
  <p:transition spd="slow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5504DE-CFFE-4E86-8EA7-BE7758E3D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E31678-C321-439C-AEB2-CE5113C1DF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8419F7-1483-4207-B625-3F40A03005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6A7C87-FACF-4031-A0C0-41FA258E0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7A39FDA-9935-4AF1-8AD0-DA57508DE93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9251A01-C010-4EF6-B278-F9012BABE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E86A28B-B0AB-44DA-822B-79F57BE14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501FA1-06EE-4FF4-B07B-99DF0C9D0E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330818"/>
      </p:ext>
    </p:extLst>
  </p:cSld>
  <p:clrMapOvr>
    <a:masterClrMapping/>
  </p:clrMapOvr>
  <p:transition spd="slow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97249D-A72C-45F8-95FF-962DDA0B63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47A383-40D9-48BF-891E-22772A008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E1F1E6-84C1-41F0-B17E-D46A15A21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7D00D48-9B04-4141-8272-B436718C5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07479"/>
      </p:ext>
    </p:extLst>
  </p:cSld>
  <p:clrMapOvr>
    <a:masterClrMapping/>
  </p:clrMapOvr>
  <p:transition spd="slow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8433015-C7E0-44DF-A2C3-400F6B4DA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E459FD-AB85-4DE2-A029-FA90AC0CC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944A85-0E3C-4D58-9082-CE22435311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892161"/>
      </p:ext>
    </p:extLst>
  </p:cSld>
  <p:clrMapOvr>
    <a:masterClrMapping/>
  </p:clrMapOvr>
  <p:transition spd="slow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3C30E-0988-40EF-9800-694FD3C6AB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28805C-71E5-4472-99C8-4329704304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0CA260C-4B12-46CC-946A-D0F6F29C82B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6319FA-3CDF-4FB2-8E6A-83D29FCDF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4E96649-2045-4665-8735-762199ED82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855312-C1D8-44DD-8D6F-6E64494CD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048969"/>
      </p:ext>
    </p:extLst>
  </p:cSld>
  <p:clrMapOvr>
    <a:masterClrMapping/>
  </p:clrMapOvr>
  <p:transition spd="slow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862043-8301-424A-AC40-1618AD6EEB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5FB6B4-4FFD-41CA-BC94-4C962E46B3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3E9F64-70E0-422A-AA3A-79725E2ED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6E70E7-C6D7-4404-A831-3F7275D3CB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50AEEE-91B9-4194-8A3C-B1C8FD876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82FCB7-E9DB-429D-966C-D30B51610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961389"/>
      </p:ext>
    </p:extLst>
  </p:cSld>
  <p:clrMapOvr>
    <a:masterClrMapping/>
  </p:clrMapOvr>
  <p:transition spd="slow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62BBB9F-C054-40D1-80CB-D69C4C9E42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E456E-5C86-4B36-983F-15E74235EE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442F12-26D7-45F1-B642-998605D424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007C2-6154-46A1-A676-06486B78D171}" type="datetimeFigureOut">
              <a:rPr lang="en-US" smtClean="0"/>
              <a:t>11/23/2020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594323-F02E-40EB-A501-4DE67094C9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0D3CD1-8BD8-4B70-867E-40CB2AE167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2FE7C7-42DD-4F15-9CF6-3B8EF57FCE3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1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Bar dir="vert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07A3B2A-177A-4627-A19B-777140FC3782}"/>
              </a:ext>
            </a:extLst>
          </p:cNvPr>
          <p:cNvSpPr txBox="1"/>
          <p:nvPr/>
        </p:nvSpPr>
        <p:spPr>
          <a:xfrm>
            <a:off x="618226" y="1924201"/>
            <a:ext cx="10955548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96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HEBREWS</a:t>
            </a:r>
          </a:p>
          <a:p>
            <a:pPr algn="ctr"/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Black" panose="0208090404030B020404" pitchFamily="18" charset="0"/>
                <a:cs typeface="Arial" panose="020B0604020202020204" pitchFamily="34" charset="0"/>
              </a:rPr>
              <a:t>Lesson 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BB2465-4161-4A92-8A14-9D02C9CB048C}"/>
              </a:ext>
            </a:extLst>
          </p:cNvPr>
          <p:cNvSpPr txBox="1"/>
          <p:nvPr/>
        </p:nvSpPr>
        <p:spPr>
          <a:xfrm>
            <a:off x="7004649" y="4719191"/>
            <a:ext cx="456912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200" b="1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</a:rPr>
              <a:t>Global Association of Theological Studies</a:t>
            </a:r>
          </a:p>
        </p:txBody>
      </p:sp>
    </p:spTree>
    <p:extLst>
      <p:ext uri="{BB962C8B-B14F-4D97-AF65-F5344CB8AC3E}">
        <p14:creationId xmlns:p14="http://schemas.microsoft.com/office/powerpoint/2010/main" val="1978036239"/>
      </p:ext>
    </p:extLst>
  </p:cSld>
  <p:clrMapOvr>
    <a:masterClrMapping/>
  </p:clrMapOvr>
  <p:transition spd="slow">
    <p:randomBar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25C78C-983A-4C7A-B3F6-4A16275A8DE1}"/>
              </a:ext>
            </a:extLst>
          </p:cNvPr>
          <p:cNvSpPr txBox="1"/>
          <p:nvPr/>
        </p:nvSpPr>
        <p:spPr>
          <a:xfrm>
            <a:off x="613913" y="674400"/>
            <a:ext cx="1096417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obvious reference to the humanity of the Lord is for a comparison of His work in contrast with that of Moses.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“was counted worthy of more glory than Moses, inasmuch as he who hath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builded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[or established] the house hath more </a:t>
            </a:r>
            <a:r>
              <a:rPr lang="en-US" sz="44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honour</a:t>
            </a:r>
            <a:r>
              <a:rPr lang="en-US" sz="4400" b="1" i="1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 the house.” </a:t>
            </a:r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(3:3)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6869775"/>
      </p:ext>
    </p:extLst>
  </p:cSld>
  <p:clrMapOvr>
    <a:masterClrMapping/>
  </p:clrMapOvr>
  <p:transition spd="slow">
    <p:randomBar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D9CD54E-EFC0-4589-9D7C-5FA8F8EEB195}"/>
              </a:ext>
            </a:extLst>
          </p:cNvPr>
          <p:cNvSpPr txBox="1"/>
          <p:nvPr/>
        </p:nvSpPr>
        <p:spPr>
          <a:xfrm>
            <a:off x="596660" y="305068"/>
            <a:ext cx="10998679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“Exhort one another daily” (3:13) is to urge one another onward.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must be by actions as well as with words. Sin, it is pointed out, is deceitful and will harden the heart. 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farther we wander from God, the less aware we are of the sinfulness of sin. </a:t>
            </a:r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Let us set examples of holy, consecrated,</a:t>
            </a:r>
          </a:p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dedicated lives and thereby “exhort [urge] one another daily.”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193321"/>
      </p:ext>
    </p:extLst>
  </p:cSld>
  <p:clrMapOvr>
    <a:masterClrMapping/>
  </p:clrMapOvr>
  <p:transition spd="slow">
    <p:randomBar dir="vert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14167BC-9636-4326-A844-C83593A87674}"/>
              </a:ext>
            </a:extLst>
          </p:cNvPr>
          <p:cNvSpPr txBox="1"/>
          <p:nvPr/>
        </p:nvSpPr>
        <p:spPr>
          <a:xfrm>
            <a:off x="595223" y="672860"/>
            <a:ext cx="10990052" cy="437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CAA9C3-E472-4891-BBE6-63D3BD845173}"/>
              </a:ext>
            </a:extLst>
          </p:cNvPr>
          <p:cNvSpPr txBox="1"/>
          <p:nvPr/>
        </p:nvSpPr>
        <p:spPr>
          <a:xfrm>
            <a:off x="595223" y="672860"/>
            <a:ext cx="10990052" cy="4097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1E3EF0D-92AA-4668-9EE4-CEF82D515036}"/>
              </a:ext>
            </a:extLst>
          </p:cNvPr>
          <p:cNvSpPr txBox="1"/>
          <p:nvPr/>
        </p:nvSpPr>
        <p:spPr>
          <a:xfrm>
            <a:off x="595223" y="2367171"/>
            <a:ext cx="109900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At the root of indifference, laxity, and spiritual laziness is the ugly sin of</a:t>
            </a: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unbelief.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963389"/>
      </p:ext>
    </p:extLst>
  </p:cSld>
  <p:clrMapOvr>
    <a:masterClrMapping/>
  </p:clrMapOvr>
  <p:transition spd="slow">
    <p:randomBar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9600" y="2488576"/>
            <a:ext cx="109843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“Jesus Christ - Greater Than Moses”</a:t>
            </a:r>
            <a:endParaRPr lang="en-US" sz="5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435056"/>
      </p:ext>
    </p:extLst>
  </p:cSld>
  <p:clrMapOvr>
    <a:masterClrMapping/>
  </p:clrMapOvr>
  <p:transition spd="slow">
    <p:randomBar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698740"/>
            <a:ext cx="1098430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ANALYSIS: Moses was, admittedly, but a servant in the house of God. However, he was highly honored by the Hebrews. And though he was faithful “as a servant” (3:5),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is pointed out, in comparison, that Jesus is “Lord over the house” and, therefore, worthy of</a:t>
            </a: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more glory and honor (3:1-6).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818084"/>
      </p:ext>
    </p:extLst>
  </p:cSld>
  <p:clrMapOvr>
    <a:masterClrMapping/>
  </p:clrMapOvr>
  <p:transition spd="slow">
    <p:randomBar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520511"/>
            <a:ext cx="10984302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It will behoove, us to consider the failure of the Israelites who were under Moses.</a:t>
            </a:r>
          </a:p>
          <a:p>
            <a:pPr algn="ctr"/>
            <a:endParaRPr lang="en-US" sz="2000" b="1" i="1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Since they were not permitted to enter the rest because of unbelief,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we too could be overcome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by “an evil heart of unbelief” (3:12) and fail to enter “the rest” intended for us (3:7-19).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3131835"/>
      </p:ext>
    </p:extLst>
  </p:cSld>
  <p:clrMapOvr>
    <a:masterClrMapping/>
  </p:clrMapOvr>
  <p:transition spd="slow"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598098" y="335845"/>
            <a:ext cx="10984302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“rest” into which Joshua led the Israelites was a type of our present “rest.”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writer pointed out that Joshua did not give them “rest,”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in the fullest sense of the word (4:8).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They had possession, (of the “rest”), but had to labor and struggle </a:t>
            </a:r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to keep it! </a:t>
            </a:r>
          </a:p>
          <a:p>
            <a:pPr algn="ctr"/>
            <a:endParaRPr lang="en-US" sz="4400" b="1" i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typifies OUR present “rest.”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9907598"/>
      </p:ext>
    </p:extLst>
  </p:cSld>
  <p:clrMapOvr>
    <a:masterClrMapping/>
  </p:clrMapOvr>
  <p:transition spd="slow">
    <p:randomBar dir="vert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305068"/>
            <a:ext cx="10984302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Then, in order to clarify the fact that another phase of “rest” remains to be had by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people of God (4:9), Paul reasoned that God would not “have spoken of another day” (4:8) still in the future, as He spoke of a rest hundreds of years later through David (4:7).</a:t>
            </a: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This was referring to the “present rest” and the type still holds, since </a:t>
            </a:r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“there </a:t>
            </a:r>
            <a:r>
              <a:rPr lang="en-US" sz="4000" b="1" i="1" u="none" strike="noStrike" baseline="0" dirty="0" err="1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remaineth</a:t>
            </a:r>
            <a:endParaRPr lang="en-US" sz="4000" b="1" i="1" u="none" strike="noStrike" baseline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0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therefore a rest to the people of God.”</a:t>
            </a:r>
            <a:endParaRPr lang="en-US" sz="4000" b="1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103749"/>
      </p:ext>
    </p:extLst>
  </p:cSld>
  <p:clrMapOvr>
    <a:masterClrMapping/>
  </p:clrMapOvr>
  <p:transition spd="slow">
    <p:randomBar dir="vert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FD9F6E7-77EE-4A18-AE39-7867005C838F}"/>
              </a:ext>
            </a:extLst>
          </p:cNvPr>
          <p:cNvSpPr txBox="1"/>
          <p:nvPr/>
        </p:nvSpPr>
        <p:spPr>
          <a:xfrm>
            <a:off x="603849" y="698740"/>
            <a:ext cx="10990053" cy="3001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5909697-A50E-404F-BCBC-744ED62AE799}"/>
              </a:ext>
            </a:extLst>
          </p:cNvPr>
          <p:cNvSpPr txBox="1"/>
          <p:nvPr/>
        </p:nvSpPr>
        <p:spPr>
          <a:xfrm>
            <a:off x="603849" y="2028616"/>
            <a:ext cx="1098430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1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The “second phase” of our rest, the “eternal rest,” is portrayed here as when we cease from our “own works, as God did from His” (4:10).</a:t>
            </a:r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236598"/>
      </p:ext>
    </p:extLst>
  </p:cSld>
  <p:clrMapOvr>
    <a:masterClrMapping/>
  </p:clrMapOvr>
  <p:transition spd="slow">
    <p:randomBar dir="vert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CC29EE3-32C5-4F2C-B603-96F334FC10AE}"/>
              </a:ext>
            </a:extLst>
          </p:cNvPr>
          <p:cNvSpPr txBox="1"/>
          <p:nvPr/>
        </p:nvSpPr>
        <p:spPr>
          <a:xfrm>
            <a:off x="612475" y="612844"/>
            <a:ext cx="1098142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A. Jesus Is Superior to Moses (3:1-6)</a:t>
            </a:r>
          </a:p>
          <a:p>
            <a:pPr algn="ctr"/>
            <a:endParaRPr lang="en-US" sz="3200" i="0" u="none" strike="noStrike" baseline="0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“Wherefore, holy brethren . . . consider . . . Christ Jesus” (3:1) sets forth the very theme of the Book of Hebrews! Christ is above all the prophets, angels,</a:t>
            </a: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Moses, Joshua, Aaron - above all! </a:t>
            </a: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“Wherefore . . . consider . . .”! As “Apostle,” Jesus is sent to us; as our “High Priest,” He expiates, propitiates, and intercedes;</a:t>
            </a:r>
          </a:p>
          <a:p>
            <a:pPr algn="ctr"/>
            <a:r>
              <a:rPr lang="en-US" sz="32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He is our Mediator, “the man, Christ Jesus” (I Timothy 2:5). He’s our “all in all.”</a:t>
            </a:r>
            <a:endParaRPr lang="en-US" sz="32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24701"/>
      </p:ext>
    </p:extLst>
  </p:cSld>
  <p:clrMapOvr>
    <a:masterClrMapping/>
  </p:clrMapOvr>
  <p:transition spd="slow"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0828E-C615-43B6-A407-7B2BB49C53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C579BD-FCF9-4583-96C6-8CFE07E4657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9B6389A-A9E4-4B70-BE6B-5127CB334A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6FE8D3-F9AE-4BA5-B8DA-356CD0029C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125C78C-983A-4C7A-B3F6-4A16275A8DE1}"/>
              </a:ext>
            </a:extLst>
          </p:cNvPr>
          <p:cNvSpPr txBox="1"/>
          <p:nvPr/>
        </p:nvSpPr>
        <p:spPr>
          <a:xfrm>
            <a:off x="613913" y="1012954"/>
            <a:ext cx="10964173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With reference to the earthly mission of Jesus, the writer points out He “was faithful . . . as also Moses was faithful in all his [God’s] house.” (3:2) </a:t>
            </a:r>
          </a:p>
          <a:p>
            <a:pPr algn="ctr"/>
            <a:endParaRPr lang="en-US" sz="4400" b="1" dirty="0">
              <a:ln>
                <a:solidFill>
                  <a:sysClr val="windowText" lastClr="000000"/>
                </a:solidFill>
              </a:ln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4400" b="1" i="0" u="none" strike="noStrike" baseline="0" dirty="0">
                <a:ln>
                  <a:solidFill>
                    <a:sysClr val="windowText" lastClr="000000"/>
                  </a:solidFill>
                </a:ln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But the superiority is highlighted as Paul refers to Jesus as “this man.” (3:3)</a:t>
            </a:r>
          </a:p>
        </p:txBody>
      </p:sp>
    </p:spTree>
    <p:extLst>
      <p:ext uri="{BB962C8B-B14F-4D97-AF65-F5344CB8AC3E}">
        <p14:creationId xmlns:p14="http://schemas.microsoft.com/office/powerpoint/2010/main" val="3396182998"/>
      </p:ext>
    </p:extLst>
  </p:cSld>
  <p:clrMapOvr>
    <a:masterClrMapping/>
  </p:clrMapOvr>
  <p:transition spd="slow">
    <p:randomBar dir="vert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</TotalTime>
  <Words>665</Words>
  <Application>Microsoft Office PowerPoint</Application>
  <PresentationFormat>Widescreen</PresentationFormat>
  <Paragraphs>34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Cooper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Jerry Burns</dc:creator>
  <cp:lastModifiedBy>Jerry Burns</cp:lastModifiedBy>
  <cp:revision>22</cp:revision>
  <dcterms:created xsi:type="dcterms:W3CDTF">2020-10-05T21:36:23Z</dcterms:created>
  <dcterms:modified xsi:type="dcterms:W3CDTF">2020-11-23T13:51:24Z</dcterms:modified>
</cp:coreProperties>
</file>